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6"/>
  </p:notesMasterIdLst>
  <p:sldIdLst>
    <p:sldId id="256" r:id="rId2"/>
    <p:sldId id="258" r:id="rId3"/>
    <p:sldId id="263" r:id="rId4"/>
    <p:sldId id="264" r:id="rId5"/>
    <p:sldId id="265" r:id="rId6"/>
    <p:sldId id="266" r:id="rId7"/>
    <p:sldId id="257" r:id="rId8"/>
    <p:sldId id="262" r:id="rId9"/>
    <p:sldId id="267" r:id="rId10"/>
    <p:sldId id="268" r:id="rId11"/>
    <p:sldId id="269" r:id="rId12"/>
    <p:sldId id="270" r:id="rId13"/>
    <p:sldId id="271" r:id="rId14"/>
    <p:sldId id="280" r:id="rId15"/>
    <p:sldId id="275" r:id="rId16"/>
    <p:sldId id="272" r:id="rId17"/>
    <p:sldId id="260" r:id="rId18"/>
    <p:sldId id="273" r:id="rId19"/>
    <p:sldId id="274" r:id="rId20"/>
    <p:sldId id="276" r:id="rId21"/>
    <p:sldId id="277" r:id="rId22"/>
    <p:sldId id="278" r:id="rId23"/>
    <p:sldId id="279"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6" autoAdjust="0"/>
    <p:restoredTop sz="94660"/>
  </p:normalViewPr>
  <p:slideViewPr>
    <p:cSldViewPr snapToGrid="0">
      <p:cViewPr varScale="1">
        <p:scale>
          <a:sx n="73" d="100"/>
          <a:sy n="73" d="100"/>
        </p:scale>
        <p:origin x="3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776FD2-2F35-4B7C-BBBB-CF9D1FF2E1EC}" type="datetimeFigureOut">
              <a:rPr lang="en-US" smtClean="0"/>
              <a:t>6/28/2024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71155-872B-4B24-A5A6-05E08C6FED82}" type="slidenum">
              <a:rPr lang="en-US" smtClean="0"/>
              <a:t>‹#›</a:t>
            </a:fld>
            <a:endParaRPr lang="en-US"/>
          </a:p>
        </p:txBody>
      </p:sp>
    </p:spTree>
    <p:extLst>
      <p:ext uri="{BB962C8B-B14F-4D97-AF65-F5344CB8AC3E}">
        <p14:creationId xmlns:p14="http://schemas.microsoft.com/office/powerpoint/2010/main" val="210140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371155-872B-4B24-A5A6-05E08C6FED82}" type="slidenum">
              <a:rPr lang="en-US" smtClean="0"/>
              <a:t>2</a:t>
            </a:fld>
            <a:endParaRPr lang="en-US"/>
          </a:p>
        </p:txBody>
      </p:sp>
    </p:spTree>
    <p:extLst>
      <p:ext uri="{BB962C8B-B14F-4D97-AF65-F5344CB8AC3E}">
        <p14:creationId xmlns:p14="http://schemas.microsoft.com/office/powerpoint/2010/main" val="88243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Optima nova"/>
              </a:rPr>
              <a:t>While the oldest known basket is estimated to be approximately 12,000 years old, it is speculated that basketry has been practiced for much longer than that. Unfortunately, the natural fibers used to make baskets are difficult to preserve, which makes it hard to define exactly how old the craft is - if not impossible. Although Native American cultures are most predominantly referenced when the topic of basket weaving is discussed, the art of basketry has been practiced in many other cultures around the world, as well. For example, baskets have played an integral role in both China and Japan, where they are used for both aesthetic and utilitarian purposes, like fishing, funeral basketry, and food storage.</a:t>
            </a:r>
            <a:endParaRPr lang="en-US" dirty="0"/>
          </a:p>
        </p:txBody>
      </p:sp>
      <p:sp>
        <p:nvSpPr>
          <p:cNvPr id="4" name="Slide Number Placeholder 3"/>
          <p:cNvSpPr>
            <a:spLocks noGrp="1"/>
          </p:cNvSpPr>
          <p:nvPr>
            <p:ph type="sldNum" sz="quarter" idx="5"/>
          </p:nvPr>
        </p:nvSpPr>
        <p:spPr/>
        <p:txBody>
          <a:bodyPr/>
          <a:lstStyle/>
          <a:p>
            <a:fld id="{54371155-872B-4B24-A5A6-05E08C6FED82}" type="slidenum">
              <a:rPr lang="en-US" smtClean="0"/>
              <a:t>7</a:t>
            </a:fld>
            <a:endParaRPr lang="en-US"/>
          </a:p>
        </p:txBody>
      </p:sp>
    </p:spTree>
    <p:extLst>
      <p:ext uri="{BB962C8B-B14F-4D97-AF65-F5344CB8AC3E}">
        <p14:creationId xmlns:p14="http://schemas.microsoft.com/office/powerpoint/2010/main" val="2798629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371155-872B-4B24-A5A6-05E08C6FED82}" type="slidenum">
              <a:rPr lang="en-US" smtClean="0"/>
              <a:t>17</a:t>
            </a:fld>
            <a:endParaRPr lang="en-US"/>
          </a:p>
        </p:txBody>
      </p:sp>
    </p:spTree>
    <p:extLst>
      <p:ext uri="{BB962C8B-B14F-4D97-AF65-F5344CB8AC3E}">
        <p14:creationId xmlns:p14="http://schemas.microsoft.com/office/powerpoint/2010/main" val="516895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6/28/2024</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32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6/28/2024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5055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6/28/2024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91371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6/28/2024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9466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6/28/2024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07844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6/28/2024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21855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6/28/2024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2644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6/28/2024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2972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6/28/2024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9436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6/28/2024</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5385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6/28/2024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2111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6/28/2024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405767583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tack of multi-coloured weaved baskets">
            <a:extLst>
              <a:ext uri="{FF2B5EF4-FFF2-40B4-BE49-F238E27FC236}">
                <a16:creationId xmlns:a16="http://schemas.microsoft.com/office/drawing/2014/main" id="{EDE85235-4EF5-F6AC-C23C-5DA7DBB8C46F}"/>
              </a:ext>
            </a:extLst>
          </p:cNvPr>
          <p:cNvPicPr>
            <a:picLocks noChangeAspect="1"/>
          </p:cNvPicPr>
          <p:nvPr/>
        </p:nvPicPr>
        <p:blipFill rotWithShape="1">
          <a:blip r:embed="rId2"/>
          <a:srcRect l="5200"/>
          <a:stretch/>
        </p:blipFill>
        <p:spPr>
          <a:xfrm>
            <a:off x="3523488" y="10"/>
            <a:ext cx="8668512" cy="6857990"/>
          </a:xfrm>
          <a:prstGeom prst="rect">
            <a:avLst/>
          </a:prstGeom>
        </p:spPr>
      </p:pic>
      <p:sp>
        <p:nvSpPr>
          <p:cNvPr id="24" name="Rectangle 23">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0739CD-E718-CBAC-0A13-F822F8A357EC}"/>
              </a:ext>
            </a:extLst>
          </p:cNvPr>
          <p:cNvSpPr>
            <a:spLocks noGrp="1"/>
          </p:cNvSpPr>
          <p:nvPr>
            <p:ph type="ctrTitle"/>
          </p:nvPr>
        </p:nvSpPr>
        <p:spPr>
          <a:xfrm>
            <a:off x="477981" y="1122363"/>
            <a:ext cx="4023360" cy="3204134"/>
          </a:xfrm>
        </p:spPr>
        <p:txBody>
          <a:bodyPr anchor="b">
            <a:normAutofit/>
          </a:bodyPr>
          <a:lstStyle/>
          <a:p>
            <a:r>
              <a:rPr lang="en-US" sz="4800"/>
              <a:t>Beautiful Baskets</a:t>
            </a:r>
          </a:p>
        </p:txBody>
      </p:sp>
      <p:sp>
        <p:nvSpPr>
          <p:cNvPr id="3" name="Subtitle 2">
            <a:extLst>
              <a:ext uri="{FF2B5EF4-FFF2-40B4-BE49-F238E27FC236}">
                <a16:creationId xmlns:a16="http://schemas.microsoft.com/office/drawing/2014/main" id="{0FF5F274-027D-A266-A7FB-A841C93B8018}"/>
              </a:ext>
            </a:extLst>
          </p:cNvPr>
          <p:cNvSpPr>
            <a:spLocks noGrp="1"/>
          </p:cNvSpPr>
          <p:nvPr>
            <p:ph type="subTitle" idx="1"/>
          </p:nvPr>
        </p:nvSpPr>
        <p:spPr>
          <a:xfrm>
            <a:off x="477980" y="4872922"/>
            <a:ext cx="4023359" cy="1208141"/>
          </a:xfrm>
        </p:spPr>
        <p:txBody>
          <a:bodyPr>
            <a:normAutofit/>
          </a:bodyPr>
          <a:lstStyle/>
          <a:p>
            <a:r>
              <a:rPr lang="en-US" sz="2000"/>
              <a:t>Some more beautiful than others……</a:t>
            </a:r>
          </a:p>
        </p:txBody>
      </p:sp>
      <p:sp>
        <p:nvSpPr>
          <p:cNvPr id="26" name="Rectangle 2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73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54ABA-72CE-5551-02AD-4C73218A1CCD}"/>
              </a:ext>
            </a:extLst>
          </p:cNvPr>
          <p:cNvSpPr>
            <a:spLocks noGrp="1"/>
          </p:cNvSpPr>
          <p:nvPr>
            <p:ph type="title"/>
          </p:nvPr>
        </p:nvSpPr>
        <p:spPr/>
        <p:txBody>
          <a:bodyPr/>
          <a:lstStyle/>
          <a:p>
            <a:r>
              <a:rPr lang="en-US" dirty="0"/>
              <a:t>Australian Eel Baskets</a:t>
            </a:r>
          </a:p>
        </p:txBody>
      </p:sp>
      <p:pic>
        <p:nvPicPr>
          <p:cNvPr id="2050" name="Picture 2" descr="An Australian Stonehenge? - Australian National Maritime Museum">
            <a:extLst>
              <a:ext uri="{FF2B5EF4-FFF2-40B4-BE49-F238E27FC236}">
                <a16:creationId xmlns:a16="http://schemas.microsoft.com/office/drawing/2014/main" id="{EF263437-DF04-243E-B341-45EC6871C4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1682" y="2218790"/>
            <a:ext cx="4678272" cy="440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546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9" name="Rectangle 410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1" name="Rectangle 4110">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pache Tribe | Baskets | The Eddie Basha Collection">
            <a:extLst>
              <a:ext uri="{FF2B5EF4-FFF2-40B4-BE49-F238E27FC236}">
                <a16:creationId xmlns:a16="http://schemas.microsoft.com/office/drawing/2014/main" id="{94B456DD-0F05-44BA-D432-5200143E25F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778" r="3" b="3354"/>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Apache Tribe | Baskets | The Eddie Basha Collection">
            <a:extLst>
              <a:ext uri="{FF2B5EF4-FFF2-40B4-BE49-F238E27FC236}">
                <a16:creationId xmlns:a16="http://schemas.microsoft.com/office/drawing/2014/main" id="{883A345A-5C58-EF54-B962-01E1C9BA22A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5" r="2" b="9846"/>
          <a:stretch/>
        </p:blipFill>
        <p:spPr bwMode="auto">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Apache Basket Geometric Design Circa 1890-1910">
            <a:extLst>
              <a:ext uri="{FF2B5EF4-FFF2-40B4-BE49-F238E27FC236}">
                <a16:creationId xmlns:a16="http://schemas.microsoft.com/office/drawing/2014/main" id="{E1018EBF-5F1C-9C2E-6876-4B277E0EBB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01" r="-1" b="2044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4113" name="Freeform: Shape 4112">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15" name="Freeform: Shape 4114">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4542F7C-46F1-FB1D-EB29-1ED8F446F2D9}"/>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a:t>Apache Baskets</a:t>
            </a:r>
          </a:p>
        </p:txBody>
      </p:sp>
      <p:sp>
        <p:nvSpPr>
          <p:cNvPr id="4117" name="Rectangle 4116">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9" name="Rectangle 4118">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47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39" name="Rectangle 513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40" name="Rectangle 5139">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5141" name="Rectangle 5140">
            <a:extLst>
              <a:ext uri="{FF2B5EF4-FFF2-40B4-BE49-F238E27FC236}">
                <a16:creationId xmlns:a16="http://schemas.microsoft.com/office/drawing/2014/main" id="{D7D03296-BABA-47AD-A5D5-ED1567270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FFEB6-D755-25B0-14F6-B468C2ECF1CD}"/>
              </a:ext>
            </a:extLst>
          </p:cNvPr>
          <p:cNvSpPr>
            <a:spLocks noGrp="1"/>
          </p:cNvSpPr>
          <p:nvPr>
            <p:ph type="title"/>
          </p:nvPr>
        </p:nvSpPr>
        <p:spPr>
          <a:xfrm>
            <a:off x="838200" y="226061"/>
            <a:ext cx="10515600" cy="1092050"/>
          </a:xfrm>
        </p:spPr>
        <p:txBody>
          <a:bodyPr vert="horz" lIns="91440" tIns="45720" rIns="91440" bIns="45720" rtlCol="0" anchor="b">
            <a:normAutofit/>
          </a:bodyPr>
          <a:lstStyle/>
          <a:p>
            <a:pPr algn="ctr"/>
            <a:r>
              <a:rPr lang="en-US" sz="5200"/>
              <a:t>Popago Baskets</a:t>
            </a:r>
          </a:p>
        </p:txBody>
      </p:sp>
      <p:sp useBgFill="1">
        <p:nvSpPr>
          <p:cNvPr id="5142" name="Rectangle 5141">
            <a:extLst>
              <a:ext uri="{FF2B5EF4-FFF2-40B4-BE49-F238E27FC236}">
                <a16:creationId xmlns:a16="http://schemas.microsoft.com/office/drawing/2014/main" id="{284A8429-F65A-490D-96E4-1158D3E8A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396083"/>
            <a:ext cx="10515599"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43" name="Rectangle 5142">
            <a:extLst>
              <a:ext uri="{FF2B5EF4-FFF2-40B4-BE49-F238E27FC236}">
                <a16:creationId xmlns:a16="http://schemas.microsoft.com/office/drawing/2014/main" id="{0F022291-A82B-4D23-A1E0-5F9BD6846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41136" y="1859832"/>
            <a:ext cx="109728"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4" name="Picture 4" descr="Lot 388: 6 Native American Papago Baskets | Case Auctions">
            <a:extLst>
              <a:ext uri="{FF2B5EF4-FFF2-40B4-BE49-F238E27FC236}">
                <a16:creationId xmlns:a16="http://schemas.microsoft.com/office/drawing/2014/main" id="{7AEF0BE7-CF72-5383-ECBD-4B0828706A0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199" y="3017314"/>
            <a:ext cx="5140661" cy="26442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askets Papago Style Set of 3 - The Wandering Bull, LLC">
            <a:extLst>
              <a:ext uri="{FF2B5EF4-FFF2-40B4-BE49-F238E27FC236}">
                <a16:creationId xmlns:a16="http://schemas.microsoft.com/office/drawing/2014/main" id="{FE527374-14E8-D2D5-4CD5-C649F160B5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43531" y="2399494"/>
            <a:ext cx="3879878" cy="387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3" name="Rectangle 6152">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5" name="Rectangle 6154">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57" name="Rectangle 6156">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okagon Potawatomi baskets presented to Ohio State">
            <a:extLst>
              <a:ext uri="{FF2B5EF4-FFF2-40B4-BE49-F238E27FC236}">
                <a16:creationId xmlns:a16="http://schemas.microsoft.com/office/drawing/2014/main" id="{33DFD563-793B-2003-5529-A9286819366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673" b="6143"/>
          <a:stretch/>
        </p:blipFill>
        <p:spPr bwMode="auto">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Black Ash Basket by John Pigeon - Etsy">
            <a:extLst>
              <a:ext uri="{FF2B5EF4-FFF2-40B4-BE49-F238E27FC236}">
                <a16:creationId xmlns:a16="http://schemas.microsoft.com/office/drawing/2014/main" id="{E2CF9B8B-22AA-B68D-4819-8EE9AC8081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68" b="17567"/>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9" name="Freeform: Shape 6158">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161" name="Freeform: Shape 6160">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9CE90D-293A-6AA9-908E-ADD3EA211FA5}"/>
              </a:ext>
            </a:extLst>
          </p:cNvPr>
          <p:cNvSpPr>
            <a:spLocks noGrp="1"/>
          </p:cNvSpPr>
          <p:nvPr>
            <p:ph type="title"/>
          </p:nvPr>
        </p:nvSpPr>
        <p:spPr>
          <a:xfrm>
            <a:off x="438912" y="1524659"/>
            <a:ext cx="5019074" cy="2774088"/>
          </a:xfrm>
        </p:spPr>
        <p:txBody>
          <a:bodyPr vert="horz" lIns="91440" tIns="45720" rIns="91440" bIns="45720" rtlCol="0" anchor="b">
            <a:normAutofit/>
          </a:bodyPr>
          <a:lstStyle/>
          <a:p>
            <a:r>
              <a:rPr lang="en-US" sz="5400"/>
              <a:t>Black Ash Baskets</a:t>
            </a:r>
          </a:p>
        </p:txBody>
      </p:sp>
      <p:sp>
        <p:nvSpPr>
          <p:cNvPr id="6163" name="Rectangle 6162">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65" name="Rectangle 6164">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6063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9E76-53E2-378D-8DD1-FF0C2B29BA2A}"/>
              </a:ext>
            </a:extLst>
          </p:cNvPr>
          <p:cNvSpPr>
            <a:spLocks noGrp="1"/>
          </p:cNvSpPr>
          <p:nvPr>
            <p:ph type="title"/>
          </p:nvPr>
        </p:nvSpPr>
        <p:spPr/>
        <p:txBody>
          <a:bodyPr/>
          <a:lstStyle/>
          <a:p>
            <a:r>
              <a:rPr lang="en-US"/>
              <a:t>Convenient and Public</a:t>
            </a:r>
            <a:endParaRPr lang="en-US" dirty="0"/>
          </a:p>
        </p:txBody>
      </p:sp>
      <p:pic>
        <p:nvPicPr>
          <p:cNvPr id="6" name="Content Placeholder 5" descr="A remote control on a coffee table&#10;&#10;Description automatically generated">
            <a:extLst>
              <a:ext uri="{FF2B5EF4-FFF2-40B4-BE49-F238E27FC236}">
                <a16:creationId xmlns:a16="http://schemas.microsoft.com/office/drawing/2014/main" id="{0886768D-3B7F-B017-BD57-CECCB4DAAC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5400000">
            <a:off x="1738313" y="2939654"/>
            <a:ext cx="3692525" cy="2769393"/>
          </a:xfrm>
        </p:spPr>
      </p:pic>
      <p:pic>
        <p:nvPicPr>
          <p:cNvPr id="8" name="Content Placeholder 7" descr="A remote control on a coffee table&#10;&#10;Description automatically generated">
            <a:extLst>
              <a:ext uri="{FF2B5EF4-FFF2-40B4-BE49-F238E27FC236}">
                <a16:creationId xmlns:a16="http://schemas.microsoft.com/office/drawing/2014/main" id="{F3E0D5C9-1FE7-8C8A-A36D-DF7415CF673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6967538" y="2939852"/>
            <a:ext cx="3694112" cy="2770584"/>
          </a:xfrm>
        </p:spPr>
      </p:pic>
    </p:spTree>
    <p:extLst>
      <p:ext uri="{BB962C8B-B14F-4D97-AF65-F5344CB8AC3E}">
        <p14:creationId xmlns:p14="http://schemas.microsoft.com/office/powerpoint/2010/main" val="3359157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1" name="Rectangle 30">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CD02B-FAD4-5675-442F-7E710CEBB51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Our Prized Apache Basket</a:t>
            </a:r>
          </a:p>
        </p:txBody>
      </p:sp>
      <p:sp>
        <p:nvSpPr>
          <p:cNvPr id="33"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hand holding a basket&#10;&#10;Description automatically generated">
            <a:extLst>
              <a:ext uri="{FF2B5EF4-FFF2-40B4-BE49-F238E27FC236}">
                <a16:creationId xmlns:a16="http://schemas.microsoft.com/office/drawing/2014/main" id="{7E9160F3-B433-1106-8F48-4A7A08FBF99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898" r="22871" b="1"/>
          <a:stretch/>
        </p:blipFill>
        <p:spPr>
          <a:xfrm rot="5400000">
            <a:off x="5101243" y="-232756"/>
            <a:ext cx="6858000" cy="7323513"/>
          </a:xfrm>
          <a:prstGeom prst="rect">
            <a:avLst/>
          </a:prstGeom>
        </p:spPr>
      </p:pic>
    </p:spTree>
    <p:extLst>
      <p:ext uri="{BB962C8B-B14F-4D97-AF65-F5344CB8AC3E}">
        <p14:creationId xmlns:p14="http://schemas.microsoft.com/office/powerpoint/2010/main" val="142286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6" name="Rectangle 7185">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Kim Hall Crowley">
            <a:extLst>
              <a:ext uri="{FF2B5EF4-FFF2-40B4-BE49-F238E27FC236}">
                <a16:creationId xmlns:a16="http://schemas.microsoft.com/office/drawing/2014/main" id="{FB60A075-A7B9-2671-40C5-FC01FABBF9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46" b="4546"/>
          <a:stretch/>
        </p:blipFill>
        <p:spPr bwMode="auto">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188" name="Freeform: Shape 7187">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190" name="Freeform: Shape 7189">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BEA02B-B77E-BA17-C884-227D3720026F}"/>
              </a:ext>
            </a:extLst>
          </p:cNvPr>
          <p:cNvSpPr>
            <a:spLocks noGrp="1"/>
          </p:cNvSpPr>
          <p:nvPr>
            <p:ph type="title"/>
          </p:nvPr>
        </p:nvSpPr>
        <p:spPr>
          <a:xfrm>
            <a:off x="621792" y="1161288"/>
            <a:ext cx="2903843" cy="4526280"/>
          </a:xfrm>
        </p:spPr>
        <p:txBody>
          <a:bodyPr>
            <a:normAutofit/>
          </a:bodyPr>
          <a:lstStyle/>
          <a:p>
            <a:r>
              <a:rPr lang="en-US" sz="3200"/>
              <a:t>Kimberly Crowley Baskets</a:t>
            </a:r>
          </a:p>
        </p:txBody>
      </p:sp>
      <p:sp>
        <p:nvSpPr>
          <p:cNvPr id="7192" name="Rectangle 7191">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02880D-8269-A6E8-7887-6C2AF4177166}"/>
              </a:ext>
            </a:extLst>
          </p:cNvPr>
          <p:cNvSpPr>
            <a:spLocks noGrp="1"/>
          </p:cNvSpPr>
          <p:nvPr>
            <p:ph idx="1"/>
          </p:nvPr>
        </p:nvSpPr>
        <p:spPr>
          <a:xfrm>
            <a:off x="8420101" y="932688"/>
            <a:ext cx="3150108" cy="4992624"/>
          </a:xfrm>
        </p:spPr>
        <p:txBody>
          <a:bodyPr anchor="ctr">
            <a:normAutofit/>
          </a:bodyPr>
          <a:lstStyle/>
          <a:p>
            <a:r>
              <a:rPr lang="en-US" sz="1800" dirty="0"/>
              <a:t>Member of the Ho-Chunk tribe</a:t>
            </a:r>
          </a:p>
          <a:p>
            <a:r>
              <a:rPr lang="en-US" sz="1800" dirty="0"/>
              <a:t>Very well known Wisconsin indigenous artist</a:t>
            </a:r>
          </a:p>
          <a:p>
            <a:r>
              <a:rPr lang="en-US" sz="1800" dirty="0"/>
              <a:t>Selling her baskets in Mount </a:t>
            </a:r>
            <a:r>
              <a:rPr lang="en-US" sz="1800" dirty="0" err="1"/>
              <a:t>Horub</a:t>
            </a:r>
            <a:r>
              <a:rPr lang="en-US" sz="1800" dirty="0"/>
              <a:t> on May 18th</a:t>
            </a:r>
          </a:p>
          <a:p>
            <a:endParaRPr lang="en-US" sz="1800" dirty="0"/>
          </a:p>
          <a:p>
            <a:pPr marL="0" indent="0">
              <a:buNone/>
            </a:pPr>
            <a:endParaRPr lang="en-US" sz="1800" dirty="0"/>
          </a:p>
        </p:txBody>
      </p:sp>
    </p:spTree>
    <p:extLst>
      <p:ext uri="{BB962C8B-B14F-4D97-AF65-F5344CB8AC3E}">
        <p14:creationId xmlns:p14="http://schemas.microsoft.com/office/powerpoint/2010/main" val="4200743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6" name="Rectangle 15">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47D6C-72DC-C9C2-B602-9D1F28B8C9B2}"/>
              </a:ext>
            </a:extLst>
          </p:cNvPr>
          <p:cNvSpPr>
            <a:spLocks noGrp="1"/>
          </p:cNvSpPr>
          <p:nvPr>
            <p:ph type="title"/>
          </p:nvPr>
        </p:nvSpPr>
        <p:spPr>
          <a:xfrm>
            <a:off x="411480" y="987552"/>
            <a:ext cx="4485861" cy="1088136"/>
          </a:xfrm>
        </p:spPr>
        <p:txBody>
          <a:bodyPr vert="horz" lIns="91440" tIns="45720" rIns="91440" bIns="45720" rtlCol="0" anchor="b">
            <a:normAutofit/>
          </a:bodyPr>
          <a:lstStyle/>
          <a:p>
            <a:pPr>
              <a:lnSpc>
                <a:spcPct val="90000"/>
              </a:lnSpc>
            </a:pPr>
            <a:r>
              <a:rPr lang="en-US" dirty="0"/>
              <a:t>Baskets in our Basement</a:t>
            </a:r>
            <a:endParaRPr lang="en-US"/>
          </a:p>
        </p:txBody>
      </p:sp>
      <p:sp>
        <p:nvSpPr>
          <p:cNvPr id="18" name="Rectangle 17">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4B6EC41-FBC1-F2AB-08CA-308E28DCE6ED}"/>
              </a:ext>
            </a:extLst>
          </p:cNvPr>
          <p:cNvSpPr>
            <a:spLocks noGrp="1"/>
          </p:cNvSpPr>
          <p:nvPr>
            <p:ph type="body" sz="half" idx="2"/>
          </p:nvPr>
        </p:nvSpPr>
        <p:spPr>
          <a:xfrm>
            <a:off x="411479" y="2688336"/>
            <a:ext cx="4498848" cy="3584448"/>
          </a:xfrm>
        </p:spPr>
        <p:txBody>
          <a:bodyPr vert="horz" lIns="91440" tIns="45720" rIns="91440" bIns="45720" rtlCol="0" anchor="t">
            <a:normAutofit/>
          </a:bodyPr>
          <a:lstStyle/>
          <a:p>
            <a:pPr indent="-228600">
              <a:buFont typeface="Arial" panose="020B0604020202020204" pitchFamily="34" charset="0"/>
              <a:buChar char="•"/>
            </a:pPr>
            <a:r>
              <a:rPr lang="en-US" sz="1700"/>
              <a:t>I have many that can be used to surround pots with plants in them stored near the plant station and light gardens in our basement.</a:t>
            </a:r>
          </a:p>
        </p:txBody>
      </p:sp>
      <p:pic>
        <p:nvPicPr>
          <p:cNvPr id="5" name="Picture Placeholder 4" descr="A shelf with baskets and bowls">
            <a:extLst>
              <a:ext uri="{FF2B5EF4-FFF2-40B4-BE49-F238E27FC236}">
                <a16:creationId xmlns:a16="http://schemas.microsoft.com/office/drawing/2014/main" id="{9C5BF668-794F-5E6C-CE3D-D97506B2DCA9}"/>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598" r="9597"/>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82369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2FB82883-1DC0-4BE1-A607-009095F33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basket from a wall&#10;&#10;Description automatically generated">
            <a:extLst>
              <a:ext uri="{FF2B5EF4-FFF2-40B4-BE49-F238E27FC236}">
                <a16:creationId xmlns:a16="http://schemas.microsoft.com/office/drawing/2014/main" id="{3A81C804-875F-1858-EE9B-60A2AFE2B9C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8906" r="28906"/>
          <a:stretch/>
        </p:blipFill>
        <p:spPr>
          <a:xfrm rot="5400000">
            <a:off x="2667000" y="-2667000"/>
            <a:ext cx="6858000" cy="12192000"/>
          </a:xfrm>
          <a:prstGeom prst="rect">
            <a:avLst/>
          </a:prstGeom>
        </p:spPr>
      </p:pic>
      <p:sp>
        <p:nvSpPr>
          <p:cNvPr id="17" name="Rectangle 16">
            <a:extLst>
              <a:ext uri="{FF2B5EF4-FFF2-40B4-BE49-F238E27FC236}">
                <a16:creationId xmlns:a16="http://schemas.microsoft.com/office/drawing/2014/main" id="{9FA98EAA-A866-4C95-A2A8-44E46FBA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56000">
                <a:schemeClr val="tx1">
                  <a:alpha val="40000"/>
                </a:schemeClr>
              </a:gs>
              <a:gs pos="100000">
                <a:schemeClr val="tx1">
                  <a:alpha val="8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9EE53-DA3B-0B2D-7C86-1EE7C28BE1FB}"/>
              </a:ext>
            </a:extLst>
          </p:cNvPr>
          <p:cNvSpPr>
            <a:spLocks noGrp="1"/>
          </p:cNvSpPr>
          <p:nvPr>
            <p:ph type="title"/>
          </p:nvPr>
        </p:nvSpPr>
        <p:spPr>
          <a:xfrm>
            <a:off x="2103121" y="4727173"/>
            <a:ext cx="7985759" cy="868823"/>
          </a:xfrm>
        </p:spPr>
        <p:txBody>
          <a:bodyPr vert="horz" lIns="91440" tIns="45720" rIns="91440" bIns="45720" rtlCol="0" anchor="b">
            <a:normAutofit/>
          </a:bodyPr>
          <a:lstStyle/>
          <a:p>
            <a:pPr algn="ctr">
              <a:lnSpc>
                <a:spcPct val="90000"/>
              </a:lnSpc>
            </a:pPr>
            <a:r>
              <a:rPr lang="en-US" sz="2800">
                <a:solidFill>
                  <a:schemeClr val="bg1"/>
                </a:solidFill>
              </a:rPr>
              <a:t>Balancing </a:t>
            </a:r>
            <a:br>
              <a:rPr lang="en-US" sz="2800">
                <a:solidFill>
                  <a:schemeClr val="bg1"/>
                </a:solidFill>
              </a:rPr>
            </a:br>
            <a:r>
              <a:rPr lang="en-US" sz="2800">
                <a:solidFill>
                  <a:schemeClr val="bg1"/>
                </a:solidFill>
              </a:rPr>
              <a:t>Act</a:t>
            </a:r>
          </a:p>
        </p:txBody>
      </p:sp>
      <p:sp>
        <p:nvSpPr>
          <p:cNvPr id="4" name="Text Placeholder 3">
            <a:extLst>
              <a:ext uri="{FF2B5EF4-FFF2-40B4-BE49-F238E27FC236}">
                <a16:creationId xmlns:a16="http://schemas.microsoft.com/office/drawing/2014/main" id="{B793317D-89EB-C0B3-7CD2-37853FB41F30}"/>
              </a:ext>
            </a:extLst>
          </p:cNvPr>
          <p:cNvSpPr>
            <a:spLocks noGrp="1"/>
          </p:cNvSpPr>
          <p:nvPr>
            <p:ph type="body" sz="half" idx="2"/>
          </p:nvPr>
        </p:nvSpPr>
        <p:spPr>
          <a:xfrm>
            <a:off x="2615738" y="5680637"/>
            <a:ext cx="6960524" cy="598516"/>
          </a:xfrm>
        </p:spPr>
        <p:txBody>
          <a:bodyPr vert="horz" lIns="91440" tIns="45720" rIns="91440" bIns="45720" rtlCol="0" anchor="t">
            <a:normAutofit/>
          </a:bodyPr>
          <a:lstStyle/>
          <a:p>
            <a:pPr algn="ctr"/>
            <a:r>
              <a:rPr lang="en-US" sz="2000">
                <a:solidFill>
                  <a:schemeClr val="bg1"/>
                </a:solidFill>
              </a:rPr>
              <a:t>To add beauty and a little tension to the bedroom</a:t>
            </a:r>
          </a:p>
        </p:txBody>
      </p:sp>
    </p:spTree>
    <p:extLst>
      <p:ext uri="{BB962C8B-B14F-4D97-AF65-F5344CB8AC3E}">
        <p14:creationId xmlns:p14="http://schemas.microsoft.com/office/powerpoint/2010/main" val="302853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white rectangular object with a wood frame">
            <a:extLst>
              <a:ext uri="{FF2B5EF4-FFF2-40B4-BE49-F238E27FC236}">
                <a16:creationId xmlns:a16="http://schemas.microsoft.com/office/drawing/2014/main" id="{09B07B1D-8DA8-7589-7688-D5E3FDCE2818}"/>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2067" r="45745"/>
          <a:stretch/>
        </p:blipFill>
        <p:spPr>
          <a:xfrm rot="5400000">
            <a:off x="2667000" y="-2667000"/>
            <a:ext cx="6858000" cy="12192001"/>
          </a:xfrm>
          <a:prstGeom prst="rect">
            <a:avLst/>
          </a:prstGeom>
        </p:spPr>
      </p:pic>
      <p:sp>
        <p:nvSpPr>
          <p:cNvPr id="17" name="Rectangle 1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B57A45-5D1B-E846-47EA-B557F1BD05DB}"/>
              </a:ext>
            </a:extLst>
          </p:cNvPr>
          <p:cNvSpPr>
            <a:spLocks noGrp="1"/>
          </p:cNvSpPr>
          <p:nvPr>
            <p:ph type="title"/>
          </p:nvPr>
        </p:nvSpPr>
        <p:spPr>
          <a:xfrm>
            <a:off x="404553" y="3091928"/>
            <a:ext cx="9078562" cy="2387600"/>
          </a:xfrm>
        </p:spPr>
        <p:txBody>
          <a:bodyPr vert="horz" lIns="91440" tIns="45720" rIns="91440" bIns="45720" rtlCol="0" anchor="b">
            <a:normAutofit/>
          </a:bodyPr>
          <a:lstStyle/>
          <a:p>
            <a:pPr>
              <a:lnSpc>
                <a:spcPct val="90000"/>
              </a:lnSpc>
            </a:pPr>
            <a:r>
              <a:rPr lang="en-US" sz="6600">
                <a:solidFill>
                  <a:schemeClr val="bg1"/>
                </a:solidFill>
              </a:rPr>
              <a:t>Nice humid display area	</a:t>
            </a:r>
          </a:p>
        </p:txBody>
      </p:sp>
      <p:sp>
        <p:nvSpPr>
          <p:cNvPr id="19" name="Rectangle: Rounded Corners 1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8277EBD-45EE-B21C-4783-ADC5675EB97F}"/>
              </a:ext>
            </a:extLst>
          </p:cNvPr>
          <p:cNvSpPr>
            <a:spLocks noGrp="1"/>
          </p:cNvSpPr>
          <p:nvPr>
            <p:ph type="body" sz="half" idx="2"/>
          </p:nvPr>
        </p:nvSpPr>
        <p:spPr>
          <a:xfrm>
            <a:off x="404553" y="5624945"/>
            <a:ext cx="9078562" cy="592975"/>
          </a:xfrm>
        </p:spPr>
        <p:txBody>
          <a:bodyPr vert="horz" lIns="91440" tIns="45720" rIns="91440" bIns="45720" rtlCol="0" anchor="ctr">
            <a:normAutofit/>
          </a:bodyPr>
          <a:lstStyle/>
          <a:p>
            <a:pPr>
              <a:lnSpc>
                <a:spcPct val="100000"/>
              </a:lnSpc>
            </a:pPr>
            <a:r>
              <a:rPr lang="en-US" sz="2000">
                <a:solidFill>
                  <a:schemeClr val="bg1"/>
                </a:solidFill>
              </a:rPr>
              <a:t>The laundry room is a good place to display currently unused baskets</a:t>
            </a:r>
          </a:p>
        </p:txBody>
      </p:sp>
    </p:spTree>
    <p:extLst>
      <p:ext uri="{BB962C8B-B14F-4D97-AF65-F5344CB8AC3E}">
        <p14:creationId xmlns:p14="http://schemas.microsoft.com/office/powerpoint/2010/main" val="327286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5B04-8407-40B8-AC18-692EFA6C8C79}"/>
              </a:ext>
            </a:extLst>
          </p:cNvPr>
          <p:cNvSpPr>
            <a:spLocks noGrp="1"/>
          </p:cNvSpPr>
          <p:nvPr>
            <p:ph type="title"/>
          </p:nvPr>
        </p:nvSpPr>
        <p:spPr/>
        <p:txBody>
          <a:bodyPr/>
          <a:lstStyle/>
          <a:p>
            <a:r>
              <a:rPr lang="en-US" dirty="0"/>
              <a:t>Types of Baskets</a:t>
            </a:r>
          </a:p>
        </p:txBody>
      </p:sp>
      <p:sp>
        <p:nvSpPr>
          <p:cNvPr id="3" name="Content Placeholder 2">
            <a:extLst>
              <a:ext uri="{FF2B5EF4-FFF2-40B4-BE49-F238E27FC236}">
                <a16:creationId xmlns:a16="http://schemas.microsoft.com/office/drawing/2014/main" id="{D6EC7E0C-8BCF-67D3-5A73-9052C671599C}"/>
              </a:ext>
            </a:extLst>
          </p:cNvPr>
          <p:cNvSpPr>
            <a:spLocks noGrp="1"/>
          </p:cNvSpPr>
          <p:nvPr>
            <p:ph idx="1"/>
          </p:nvPr>
        </p:nvSpPr>
        <p:spPr/>
        <p:txBody>
          <a:bodyPr/>
          <a:lstStyle/>
          <a:p>
            <a:r>
              <a:rPr lang="en-US" b="1" dirty="0"/>
              <a:t>Coiled</a:t>
            </a:r>
            <a:r>
              <a:rPr lang="en-US" dirty="0"/>
              <a:t> – uses grasses, rushes, pine needles, </a:t>
            </a:r>
            <a:r>
              <a:rPr lang="en-US" dirty="0" err="1"/>
              <a:t>etc</a:t>
            </a:r>
            <a:r>
              <a:rPr lang="en-US" dirty="0"/>
              <a:t> </a:t>
            </a:r>
          </a:p>
          <a:p>
            <a:r>
              <a:rPr lang="en-US" b="1" dirty="0"/>
              <a:t>Plaited</a:t>
            </a:r>
            <a:r>
              <a:rPr lang="en-US" dirty="0"/>
              <a:t> – wide and braidlike materials like palms, yucca, New Zealand flax</a:t>
            </a:r>
          </a:p>
          <a:p>
            <a:r>
              <a:rPr lang="en-US" b="1" dirty="0"/>
              <a:t>Twined</a:t>
            </a:r>
            <a:r>
              <a:rPr lang="en-US" dirty="0"/>
              <a:t>  - Uses materials like roots and tree bark </a:t>
            </a:r>
          </a:p>
          <a:p>
            <a:r>
              <a:rPr lang="en-US" b="1" dirty="0"/>
              <a:t>Wicker/splint </a:t>
            </a:r>
            <a:r>
              <a:rPr lang="en-US" dirty="0"/>
              <a:t>– uses reed, cane, willow, oak or ash</a:t>
            </a:r>
          </a:p>
        </p:txBody>
      </p:sp>
    </p:spTree>
    <p:extLst>
      <p:ext uri="{BB962C8B-B14F-4D97-AF65-F5344CB8AC3E}">
        <p14:creationId xmlns:p14="http://schemas.microsoft.com/office/powerpoint/2010/main" val="320410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desk with a shelf full of books and magazines&#10;&#10;Description automatically generated">
            <a:extLst>
              <a:ext uri="{FF2B5EF4-FFF2-40B4-BE49-F238E27FC236}">
                <a16:creationId xmlns:a16="http://schemas.microsoft.com/office/drawing/2014/main" id="{774A02A0-49D6-D0EA-E6DB-71B692EDB5D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8906" r="28906"/>
          <a:stretch/>
        </p:blipFill>
        <p:spPr>
          <a:xfrm rot="5400000">
            <a:off x="2667000" y="-2667000"/>
            <a:ext cx="6858000" cy="12192000"/>
          </a:xfrm>
          <a:prstGeom prst="rect">
            <a:avLst/>
          </a:prstGeom>
        </p:spPr>
      </p:pic>
      <p:sp>
        <p:nvSpPr>
          <p:cNvPr id="17" name="Rectangle 16">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9D21DF-CF78-08CE-0A27-5724333A3B68}"/>
              </a:ext>
            </a:extLst>
          </p:cNvPr>
          <p:cNvSpPr>
            <a:spLocks noGrp="1"/>
          </p:cNvSpPr>
          <p:nvPr>
            <p:ph type="title"/>
          </p:nvPr>
        </p:nvSpPr>
        <p:spPr>
          <a:xfrm>
            <a:off x="477981" y="1122363"/>
            <a:ext cx="4023360" cy="3204134"/>
          </a:xfrm>
        </p:spPr>
        <p:txBody>
          <a:bodyPr vert="horz" lIns="91440" tIns="45720" rIns="91440" bIns="45720" rtlCol="0" anchor="b">
            <a:normAutofit/>
          </a:bodyPr>
          <a:lstStyle/>
          <a:p>
            <a:pPr>
              <a:lnSpc>
                <a:spcPct val="90000"/>
              </a:lnSpc>
            </a:pPr>
            <a:r>
              <a:rPr lang="en-US" sz="4800">
                <a:solidFill>
                  <a:schemeClr val="bg1"/>
                </a:solidFill>
              </a:rPr>
              <a:t>Office Storage</a:t>
            </a:r>
          </a:p>
        </p:txBody>
      </p:sp>
      <p:sp>
        <p:nvSpPr>
          <p:cNvPr id="4" name="Text Placeholder 3">
            <a:extLst>
              <a:ext uri="{FF2B5EF4-FFF2-40B4-BE49-F238E27FC236}">
                <a16:creationId xmlns:a16="http://schemas.microsoft.com/office/drawing/2014/main" id="{EC8FB106-D5D3-04BD-596D-A621344891E7}"/>
              </a:ext>
            </a:extLst>
          </p:cNvPr>
          <p:cNvSpPr>
            <a:spLocks noGrp="1"/>
          </p:cNvSpPr>
          <p:nvPr>
            <p:ph type="body" sz="half" idx="2"/>
          </p:nvPr>
        </p:nvSpPr>
        <p:spPr>
          <a:xfrm>
            <a:off x="477980" y="4872922"/>
            <a:ext cx="4023359" cy="1208141"/>
          </a:xfrm>
        </p:spPr>
        <p:txBody>
          <a:bodyPr vert="horz" lIns="91440" tIns="45720" rIns="91440" bIns="45720" rtlCol="0">
            <a:normAutofit/>
          </a:bodyPr>
          <a:lstStyle/>
          <a:p>
            <a:r>
              <a:rPr lang="en-US" sz="2000" dirty="0">
                <a:solidFill>
                  <a:schemeClr val="bg1"/>
                </a:solidFill>
              </a:rPr>
              <a:t>Magazines, unread books, brochures, etc.</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63921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wicker chair in a corner of a brick fireplace&#10;&#10;Description automatically generated">
            <a:extLst>
              <a:ext uri="{FF2B5EF4-FFF2-40B4-BE49-F238E27FC236}">
                <a16:creationId xmlns:a16="http://schemas.microsoft.com/office/drawing/2014/main" id="{AB05BD8E-20E7-3F14-8808-5A4722F9BD99}"/>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7925" r="39888"/>
          <a:stretch/>
        </p:blipFill>
        <p:spPr>
          <a:xfrm rot="5400000">
            <a:off x="2667000" y="-2667000"/>
            <a:ext cx="6858000" cy="12192000"/>
          </a:xfrm>
          <a:prstGeom prst="rect">
            <a:avLst/>
          </a:prstGeom>
        </p:spPr>
      </p:pic>
      <p:sp>
        <p:nvSpPr>
          <p:cNvPr id="17" name="Rectangle 1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tx1">
              <a:alpha val="30000"/>
            </a:schemeClr>
          </a:solidFill>
          <a:ln w="12700">
            <a:noFill/>
          </a:ln>
          <a:effectLst>
            <a:outerShdw blurRad="50800" dist="508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888101-F4F0-CEEB-10AC-A4804D16C47B}"/>
              </a:ext>
            </a:extLst>
          </p:cNvPr>
          <p:cNvSpPr>
            <a:spLocks noGrp="1"/>
          </p:cNvSpPr>
          <p:nvPr>
            <p:ph type="title"/>
          </p:nvPr>
        </p:nvSpPr>
        <p:spPr>
          <a:xfrm>
            <a:off x="5849388" y="4907629"/>
            <a:ext cx="3212386" cy="1185353"/>
          </a:xfrm>
        </p:spPr>
        <p:txBody>
          <a:bodyPr vert="horz" lIns="91440" tIns="45720" rIns="91440" bIns="45720" rtlCol="0" anchor="ctr">
            <a:normAutofit/>
          </a:bodyPr>
          <a:lstStyle/>
          <a:p>
            <a:pPr>
              <a:lnSpc>
                <a:spcPct val="90000"/>
              </a:lnSpc>
            </a:pPr>
            <a:r>
              <a:rPr lang="en-US" sz="2600">
                <a:solidFill>
                  <a:schemeClr val="bg1"/>
                </a:solidFill>
              </a:rPr>
              <a:t>Recycling</a:t>
            </a:r>
          </a:p>
        </p:txBody>
      </p:sp>
      <p:sp>
        <p:nvSpPr>
          <p:cNvPr id="4" name="Text Placeholder 3">
            <a:extLst>
              <a:ext uri="{FF2B5EF4-FFF2-40B4-BE49-F238E27FC236}">
                <a16:creationId xmlns:a16="http://schemas.microsoft.com/office/drawing/2014/main" id="{FB1EB340-FFBD-268A-4C74-70D23B4C3F81}"/>
              </a:ext>
            </a:extLst>
          </p:cNvPr>
          <p:cNvSpPr>
            <a:spLocks noGrp="1"/>
          </p:cNvSpPr>
          <p:nvPr>
            <p:ph type="body" sz="half" idx="2"/>
          </p:nvPr>
        </p:nvSpPr>
        <p:spPr>
          <a:xfrm>
            <a:off x="9403912" y="4907629"/>
            <a:ext cx="2228641" cy="1185353"/>
          </a:xfrm>
        </p:spPr>
        <p:txBody>
          <a:bodyPr vert="horz" lIns="91440" tIns="45720" rIns="91440" bIns="45720" rtlCol="0" anchor="ctr">
            <a:normAutofit/>
          </a:bodyPr>
          <a:lstStyle/>
          <a:p>
            <a:r>
              <a:rPr lang="en-US" sz="1700">
                <a:solidFill>
                  <a:schemeClr val="bg1"/>
                </a:solidFill>
              </a:rPr>
              <a:t>Newspapers, boxes, etc. until next recycling pickup</a:t>
            </a:r>
          </a:p>
        </p:txBody>
      </p:sp>
      <p:sp>
        <p:nvSpPr>
          <p:cNvPr id="19" name="Rectangle 1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02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descr="A basket and a vase on a tile floor&#10;&#10;Description automatically generated">
            <a:extLst>
              <a:ext uri="{FF2B5EF4-FFF2-40B4-BE49-F238E27FC236}">
                <a16:creationId xmlns:a16="http://schemas.microsoft.com/office/drawing/2014/main" id="{0E62F6CF-FCDF-1743-5B5C-2C4E53F6B942}"/>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0332" r="20332"/>
          <a:stretch/>
        </p:blipFill>
        <p:spPr>
          <a:xfrm rot="5400000">
            <a:off x="905256" y="-905256"/>
            <a:ext cx="6858000" cy="8668512"/>
          </a:xfrm>
          <a:prstGeom prst="rect">
            <a:avLst/>
          </a:prstGeom>
        </p:spPr>
      </p:pic>
      <p:sp>
        <p:nvSpPr>
          <p:cNvPr id="17" name="Rectangle 16">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235364-3DE3-A62C-B54D-0F14B310FE23}"/>
              </a:ext>
            </a:extLst>
          </p:cNvPr>
          <p:cNvSpPr>
            <a:spLocks noGrp="1"/>
          </p:cNvSpPr>
          <p:nvPr>
            <p:ph type="title"/>
          </p:nvPr>
        </p:nvSpPr>
        <p:spPr>
          <a:xfrm>
            <a:off x="7848600" y="1122363"/>
            <a:ext cx="4023360" cy="3204134"/>
          </a:xfrm>
        </p:spPr>
        <p:txBody>
          <a:bodyPr vert="horz" lIns="91440" tIns="45720" rIns="91440" bIns="45720" rtlCol="0" anchor="b">
            <a:normAutofit/>
          </a:bodyPr>
          <a:lstStyle/>
          <a:p>
            <a:pPr>
              <a:lnSpc>
                <a:spcPct val="90000"/>
              </a:lnSpc>
            </a:pPr>
            <a:r>
              <a:rPr lang="en-US" sz="4800"/>
              <a:t>Gardening</a:t>
            </a:r>
          </a:p>
        </p:txBody>
      </p:sp>
      <p:sp>
        <p:nvSpPr>
          <p:cNvPr id="4" name="Text Placeholder 3">
            <a:extLst>
              <a:ext uri="{FF2B5EF4-FFF2-40B4-BE49-F238E27FC236}">
                <a16:creationId xmlns:a16="http://schemas.microsoft.com/office/drawing/2014/main" id="{91D7002E-8DC9-C95D-938C-0BC6F6060687}"/>
              </a:ext>
            </a:extLst>
          </p:cNvPr>
          <p:cNvSpPr>
            <a:spLocks noGrp="1"/>
          </p:cNvSpPr>
          <p:nvPr>
            <p:ph type="body" sz="half" idx="2"/>
          </p:nvPr>
        </p:nvSpPr>
        <p:spPr>
          <a:xfrm>
            <a:off x="7848600" y="4872922"/>
            <a:ext cx="4023360" cy="1208141"/>
          </a:xfrm>
        </p:spPr>
        <p:txBody>
          <a:bodyPr vert="horz" lIns="91440" tIns="45720" rIns="91440" bIns="45720" rtlCol="0">
            <a:normAutofit/>
          </a:bodyPr>
          <a:lstStyle/>
          <a:p>
            <a:r>
              <a:rPr lang="en-US" sz="2000"/>
              <a:t>Collecting and bringing in garden veggies or carrying stuff out to the compost</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1158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Rectangle 24">
            <a:extLst>
              <a:ext uri="{FF2B5EF4-FFF2-40B4-BE49-F238E27FC236}">
                <a16:creationId xmlns:a16="http://schemas.microsoft.com/office/drawing/2014/main" id="{300346A0-9279-4B6E-A4DF-93D4D09C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EA0DDBC4-FC31-E4F4-43C2-67E580F23918}"/>
              </a:ext>
            </a:extLst>
          </p:cNvPr>
          <p:cNvSpPr>
            <a:spLocks noGrp="1"/>
          </p:cNvSpPr>
          <p:nvPr>
            <p:ph type="title"/>
          </p:nvPr>
        </p:nvSpPr>
        <p:spPr>
          <a:xfrm>
            <a:off x="868680" y="4816862"/>
            <a:ext cx="5001768" cy="1371600"/>
          </a:xfrm>
        </p:spPr>
        <p:txBody>
          <a:bodyPr vert="horz" lIns="91440" tIns="45720" rIns="91440" bIns="45720" rtlCol="0" anchor="ctr">
            <a:normAutofit/>
          </a:bodyPr>
          <a:lstStyle/>
          <a:p>
            <a:r>
              <a:rPr lang="en-US" sz="3600"/>
              <a:t>Throughout the House….</a:t>
            </a:r>
          </a:p>
        </p:txBody>
      </p:sp>
      <p:pic>
        <p:nvPicPr>
          <p:cNvPr id="16" name="Picture 15" descr="A basket with papers in it&#10;&#10;Description automatically generated">
            <a:extLst>
              <a:ext uri="{FF2B5EF4-FFF2-40B4-BE49-F238E27FC236}">
                <a16:creationId xmlns:a16="http://schemas.microsoft.com/office/drawing/2014/main" id="{32EABB73-348A-5C71-1C90-538B218F8197}"/>
              </a:ext>
            </a:extLst>
          </p:cNvPr>
          <p:cNvPicPr>
            <a:picLocks noChangeAspect="1"/>
          </p:cNvPicPr>
          <p:nvPr/>
        </p:nvPicPr>
        <p:blipFill rotWithShape="1">
          <a:blip r:embed="rId2">
            <a:extLst>
              <a:ext uri="{28A0092B-C50C-407E-A947-70E740481C1C}">
                <a14:useLocalDpi xmlns:a14="http://schemas.microsoft.com/office/drawing/2010/main" val="0"/>
              </a:ext>
            </a:extLst>
          </a:blip>
          <a:srcRect r="14828" b="-3"/>
          <a:stretch/>
        </p:blipFill>
        <p:spPr>
          <a:xfrm rot="5400000">
            <a:off x="68964" y="552826"/>
            <a:ext cx="4205471" cy="3703320"/>
          </a:xfrm>
          <a:prstGeom prst="rect">
            <a:avLst/>
          </a:prstGeom>
        </p:spPr>
      </p:pic>
      <p:pic>
        <p:nvPicPr>
          <p:cNvPr id="14" name="Content Placeholder 13" descr="A melon in a basket&#10;&#10;Description automatically generated">
            <a:extLst>
              <a:ext uri="{FF2B5EF4-FFF2-40B4-BE49-F238E27FC236}">
                <a16:creationId xmlns:a16="http://schemas.microsoft.com/office/drawing/2014/main" id="{5293B113-B806-DD5B-46A2-2836A889D3D5}"/>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14828" b="-3"/>
          <a:stretch/>
        </p:blipFill>
        <p:spPr>
          <a:xfrm rot="5400000">
            <a:off x="3993264" y="552826"/>
            <a:ext cx="4205471" cy="3703320"/>
          </a:xfrm>
          <a:prstGeom prst="rect">
            <a:avLst/>
          </a:prstGeom>
        </p:spPr>
      </p:pic>
      <p:pic>
        <p:nvPicPr>
          <p:cNvPr id="12" name="Content Placeholder 11" descr="A basket of fake fruits&#10;&#10;Description automatically generated">
            <a:extLst>
              <a:ext uri="{FF2B5EF4-FFF2-40B4-BE49-F238E27FC236}">
                <a16:creationId xmlns:a16="http://schemas.microsoft.com/office/drawing/2014/main" id="{F5B04ED5-630F-49FA-D898-C0D7899D09F1}"/>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r="14828" b="-3"/>
          <a:stretch/>
        </p:blipFill>
        <p:spPr>
          <a:xfrm rot="5400000">
            <a:off x="7914516" y="552826"/>
            <a:ext cx="4205471" cy="3703320"/>
          </a:xfrm>
          <a:prstGeom prst="rect">
            <a:avLst/>
          </a:prstGeom>
        </p:spPr>
      </p:pic>
      <p:sp>
        <p:nvSpPr>
          <p:cNvPr id="29" name="Rectangle 28">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5271" y="548312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051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300346A0-9279-4B6E-A4DF-93D4D09C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4716089"/>
            <a:ext cx="11097349" cy="1573149"/>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AB71111-A788-6B48-54CF-5A34CF598F77}"/>
              </a:ext>
            </a:extLst>
          </p:cNvPr>
          <p:cNvSpPr>
            <a:spLocks noGrp="1"/>
          </p:cNvSpPr>
          <p:nvPr>
            <p:ph type="title"/>
          </p:nvPr>
        </p:nvSpPr>
        <p:spPr>
          <a:xfrm>
            <a:off x="868680" y="4816862"/>
            <a:ext cx="5001768" cy="1371600"/>
          </a:xfrm>
        </p:spPr>
        <p:txBody>
          <a:bodyPr vert="horz" lIns="91440" tIns="45720" rIns="91440" bIns="45720" rtlCol="0" anchor="ctr">
            <a:normAutofit/>
          </a:bodyPr>
          <a:lstStyle/>
          <a:p>
            <a:r>
              <a:rPr lang="en-US" sz="3600"/>
              <a:t>More …</a:t>
            </a:r>
          </a:p>
        </p:txBody>
      </p:sp>
      <p:pic>
        <p:nvPicPr>
          <p:cNvPr id="8" name="Content Placeholder 7" descr="A cat figurine in a basket&#10;&#10;Description automatically generated">
            <a:extLst>
              <a:ext uri="{FF2B5EF4-FFF2-40B4-BE49-F238E27FC236}">
                <a16:creationId xmlns:a16="http://schemas.microsoft.com/office/drawing/2014/main" id="{82EACA9A-DC52-BD94-BE8F-5959450F4F9C}"/>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14828" b="-3"/>
          <a:stretch/>
        </p:blipFill>
        <p:spPr>
          <a:xfrm rot="5400000">
            <a:off x="68964" y="552826"/>
            <a:ext cx="4205471" cy="3703320"/>
          </a:xfrm>
          <a:prstGeom prst="rect">
            <a:avLst/>
          </a:prstGeom>
        </p:spPr>
      </p:pic>
      <p:pic>
        <p:nvPicPr>
          <p:cNvPr id="6" name="Content Placeholder 5" descr="A glove on a basket&#10;&#10;Description automatically generated">
            <a:extLst>
              <a:ext uri="{FF2B5EF4-FFF2-40B4-BE49-F238E27FC236}">
                <a16:creationId xmlns:a16="http://schemas.microsoft.com/office/drawing/2014/main" id="{AA8B1FA2-4FAB-86FF-5EF3-6A085682862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14828" b="-3"/>
          <a:stretch/>
        </p:blipFill>
        <p:spPr>
          <a:xfrm rot="5400000">
            <a:off x="3993264" y="552826"/>
            <a:ext cx="4205471" cy="3703320"/>
          </a:xfrm>
          <a:prstGeom prst="rect">
            <a:avLst/>
          </a:prstGeom>
        </p:spPr>
      </p:pic>
      <p:pic>
        <p:nvPicPr>
          <p:cNvPr id="10" name="Picture 9" descr="A shelf with shells and a picture on it&#10;&#10;Description automatically generated">
            <a:extLst>
              <a:ext uri="{FF2B5EF4-FFF2-40B4-BE49-F238E27FC236}">
                <a16:creationId xmlns:a16="http://schemas.microsoft.com/office/drawing/2014/main" id="{23951CE4-10C8-AC56-028D-B4C4F6E7523B}"/>
              </a:ext>
            </a:extLst>
          </p:cNvPr>
          <p:cNvPicPr>
            <a:picLocks noChangeAspect="1"/>
          </p:cNvPicPr>
          <p:nvPr/>
        </p:nvPicPr>
        <p:blipFill rotWithShape="1">
          <a:blip r:embed="rId4">
            <a:extLst>
              <a:ext uri="{28A0092B-C50C-407E-A947-70E740481C1C}">
                <a14:useLocalDpi xmlns:a14="http://schemas.microsoft.com/office/drawing/2010/main" val="0"/>
              </a:ext>
            </a:extLst>
          </a:blip>
          <a:srcRect r="14828" b="-3"/>
          <a:stretch/>
        </p:blipFill>
        <p:spPr>
          <a:xfrm rot="5400000">
            <a:off x="7914516" y="552826"/>
            <a:ext cx="4205471" cy="3703320"/>
          </a:xfrm>
          <a:prstGeom prst="rect">
            <a:avLst/>
          </a:prstGeom>
        </p:spPr>
      </p:pic>
      <p:sp>
        <p:nvSpPr>
          <p:cNvPr id="23" name="Rectangle 22">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5175711"/>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5271" y="5483123"/>
            <a:ext cx="102145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14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82622D-AAF3-4897-8629-FC918530D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5AFFF57-85C6-666B-9F43-AE6B5B8BEB69}"/>
              </a:ext>
            </a:extLst>
          </p:cNvPr>
          <p:cNvSpPr>
            <a:spLocks noGrp="1"/>
          </p:cNvSpPr>
          <p:nvPr>
            <p:ph type="title"/>
          </p:nvPr>
        </p:nvSpPr>
        <p:spPr>
          <a:xfrm>
            <a:off x="1046746" y="641850"/>
            <a:ext cx="3537285" cy="1535865"/>
          </a:xfrm>
        </p:spPr>
        <p:txBody>
          <a:bodyPr>
            <a:normAutofit/>
          </a:bodyPr>
          <a:lstStyle/>
          <a:p>
            <a:r>
              <a:rPr lang="en-US" sz="3200"/>
              <a:t>Coiled Baskets</a:t>
            </a:r>
          </a:p>
        </p:txBody>
      </p:sp>
      <p:sp>
        <p:nvSpPr>
          <p:cNvPr id="14" name="Rectangle 13">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1405210"/>
            <a:ext cx="1463040"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D098E1C-A976-0B6B-E8EB-EB78C8789C66}"/>
              </a:ext>
            </a:extLst>
          </p:cNvPr>
          <p:cNvSpPr>
            <a:spLocks noGrp="1"/>
          </p:cNvSpPr>
          <p:nvPr>
            <p:ph idx="1"/>
          </p:nvPr>
        </p:nvSpPr>
        <p:spPr>
          <a:xfrm>
            <a:off x="5351164" y="641850"/>
            <a:ext cx="6002636" cy="1535865"/>
          </a:xfrm>
        </p:spPr>
        <p:txBody>
          <a:bodyPr anchor="ctr">
            <a:norm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created by arranging or winding something long and flexible in a joined sequence of concentric circles or rings</a:t>
            </a:r>
          </a:p>
          <a:p>
            <a:endParaRPr lang="en-US" sz="1800" dirty="0">
              <a:latin typeface="Aptos" panose="020B0004020202020204" pitchFamily="34" charset="0"/>
              <a:cs typeface="Times New Roman" panose="02020603050405020304" pitchFamily="18" charset="0"/>
            </a:endParaRPr>
          </a:p>
          <a:p>
            <a:pPr marL="0" indent="0">
              <a:buNone/>
            </a:pPr>
            <a:endParaRPr lang="en-US" sz="1800"/>
          </a:p>
        </p:txBody>
      </p:sp>
      <p:pic>
        <p:nvPicPr>
          <p:cNvPr id="5" name="Picture 4" descr="A close up of a woven mat">
            <a:extLst>
              <a:ext uri="{FF2B5EF4-FFF2-40B4-BE49-F238E27FC236}">
                <a16:creationId xmlns:a16="http://schemas.microsoft.com/office/drawing/2014/main" id="{229668DF-E389-82EB-703B-FD6144D0D22D}"/>
              </a:ext>
            </a:extLst>
          </p:cNvPr>
          <p:cNvPicPr>
            <a:picLocks noChangeAspect="1"/>
          </p:cNvPicPr>
          <p:nvPr/>
        </p:nvPicPr>
        <p:blipFill rotWithShape="1">
          <a:blip r:embed="rId2">
            <a:extLst>
              <a:ext uri="{28A0092B-C50C-407E-A947-70E740481C1C}">
                <a14:useLocalDpi xmlns:a14="http://schemas.microsoft.com/office/drawing/2010/main" val="0"/>
              </a:ext>
            </a:extLst>
          </a:blip>
          <a:srcRect l="606"/>
          <a:stretch/>
        </p:blipFill>
        <p:spPr>
          <a:xfrm>
            <a:off x="554416" y="2731167"/>
            <a:ext cx="11167447" cy="3484983"/>
          </a:xfrm>
          <a:prstGeom prst="rect">
            <a:avLst/>
          </a:prstGeom>
        </p:spPr>
      </p:pic>
    </p:spTree>
    <p:extLst>
      <p:ext uri="{BB962C8B-B14F-4D97-AF65-F5344CB8AC3E}">
        <p14:creationId xmlns:p14="http://schemas.microsoft.com/office/powerpoint/2010/main" val="951748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477D0A-C746-206D-8C9D-B88B45FCFE9E}"/>
              </a:ext>
            </a:extLst>
          </p:cNvPr>
          <p:cNvSpPr>
            <a:spLocks noGrp="1"/>
          </p:cNvSpPr>
          <p:nvPr>
            <p:ph type="title"/>
          </p:nvPr>
        </p:nvSpPr>
        <p:spPr>
          <a:xfrm>
            <a:off x="841247" y="978619"/>
            <a:ext cx="3410712" cy="1106424"/>
          </a:xfrm>
        </p:spPr>
        <p:txBody>
          <a:bodyPr>
            <a:normAutofit/>
          </a:bodyPr>
          <a:lstStyle/>
          <a:p>
            <a:r>
              <a:rPr lang="en-US" sz="2800"/>
              <a:t>Plaited Baskets</a:t>
            </a:r>
          </a:p>
        </p:txBody>
      </p:sp>
      <p:sp>
        <p:nvSpPr>
          <p:cNvPr id="14" name="Rectangle 13">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093976"/>
            <a:ext cx="3328416"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0F5741-797D-4A54-99AA-8782F9B58D15}"/>
              </a:ext>
            </a:extLst>
          </p:cNvPr>
          <p:cNvSpPr>
            <a:spLocks noGrp="1"/>
          </p:cNvSpPr>
          <p:nvPr>
            <p:ph idx="1"/>
          </p:nvPr>
        </p:nvSpPr>
        <p:spPr>
          <a:xfrm>
            <a:off x="841248" y="2252870"/>
            <a:ext cx="3412219" cy="3560251"/>
          </a:xfrm>
        </p:spPr>
        <p:txBody>
          <a:bodyPr>
            <a:normAutofit/>
          </a:bodyPr>
          <a:lstStyle/>
          <a:p>
            <a:r>
              <a:rPr lang="en-US" sz="2000" dirty="0">
                <a:effectLst/>
                <a:latin typeface="Aptos" panose="020B0004020202020204" pitchFamily="34" charset="0"/>
                <a:ea typeface="Aptos" panose="020B0004020202020204" pitchFamily="34" charset="0"/>
                <a:cs typeface="Times New Roman" panose="02020603050405020304" pitchFamily="18" charset="0"/>
              </a:rPr>
              <a:t>created by joining three or more pieces of string-like material by putting them over each other in a special pattern </a:t>
            </a:r>
          </a:p>
          <a:p>
            <a:endParaRPr lang="en-US" sz="1700" dirty="0">
              <a:latin typeface="Aptos" panose="020B0004020202020204" pitchFamily="34" charset="0"/>
              <a:cs typeface="Times New Roman" panose="02020603050405020304" pitchFamily="18" charset="0"/>
            </a:endParaRPr>
          </a:p>
          <a:p>
            <a:pPr marL="0" indent="0">
              <a:buNone/>
            </a:pPr>
            <a:endParaRPr lang="en-US" sz="1700" dirty="0"/>
          </a:p>
        </p:txBody>
      </p:sp>
      <p:pic>
        <p:nvPicPr>
          <p:cNvPr id="5" name="Picture 4" descr="A basket on a white background&#10;&#10;Description automatically generated">
            <a:extLst>
              <a:ext uri="{FF2B5EF4-FFF2-40B4-BE49-F238E27FC236}">
                <a16:creationId xmlns:a16="http://schemas.microsoft.com/office/drawing/2014/main" id="{FB80F846-3034-9FD7-A932-15ABB35AE3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075" y="630936"/>
            <a:ext cx="6535962" cy="5495544"/>
          </a:xfrm>
          <a:prstGeom prst="rect">
            <a:avLst/>
          </a:prstGeom>
        </p:spPr>
      </p:pic>
    </p:spTree>
    <p:extLst>
      <p:ext uri="{BB962C8B-B14F-4D97-AF65-F5344CB8AC3E}">
        <p14:creationId xmlns:p14="http://schemas.microsoft.com/office/powerpoint/2010/main" val="2506885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A2F520-ED01-B1F3-D570-90B3C9E32E60}"/>
              </a:ext>
            </a:extLst>
          </p:cNvPr>
          <p:cNvSpPr>
            <a:spLocks noGrp="1"/>
          </p:cNvSpPr>
          <p:nvPr>
            <p:ph type="title"/>
          </p:nvPr>
        </p:nvSpPr>
        <p:spPr>
          <a:xfrm>
            <a:off x="411480" y="987552"/>
            <a:ext cx="4485861" cy="1088136"/>
          </a:xfrm>
        </p:spPr>
        <p:txBody>
          <a:bodyPr anchor="b">
            <a:normAutofit/>
          </a:bodyPr>
          <a:lstStyle/>
          <a:p>
            <a:r>
              <a:rPr lang="en-US" sz="3400"/>
              <a:t>Twined Baskets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014618D-2A86-B6D3-4062-B542E8FFF686}"/>
              </a:ext>
            </a:extLst>
          </p:cNvPr>
          <p:cNvSpPr>
            <a:spLocks noGrp="1"/>
          </p:cNvSpPr>
          <p:nvPr>
            <p:ph idx="1"/>
          </p:nvPr>
        </p:nvSpPr>
        <p:spPr>
          <a:xfrm>
            <a:off x="411479" y="2688336"/>
            <a:ext cx="4498848" cy="3584448"/>
          </a:xfrm>
        </p:spPr>
        <p:txBody>
          <a:bodyPr anchor="t">
            <a:normAutofit/>
          </a:bodyPr>
          <a:lstStyle/>
          <a:p>
            <a:r>
              <a:rPr lang="en-US" sz="1700">
                <a:effectLst/>
                <a:latin typeface="Aptos" panose="020B0004020202020204" pitchFamily="34" charset="0"/>
                <a:ea typeface="Aptos" panose="020B0004020202020204" pitchFamily="34" charset="0"/>
                <a:cs typeface="Times New Roman" panose="02020603050405020304" pitchFamily="18" charset="0"/>
              </a:rPr>
              <a:t>created when the threads are twisted in twos or threes and twined around the standards or enclosing them</a:t>
            </a:r>
          </a:p>
          <a:p>
            <a:endParaRPr lang="en-US" sz="1700">
              <a:latin typeface="Aptos" panose="020B0004020202020204" pitchFamily="34" charset="0"/>
              <a:cs typeface="Times New Roman" panose="02020603050405020304" pitchFamily="18" charset="0"/>
            </a:endParaRPr>
          </a:p>
          <a:p>
            <a:pPr marL="0" indent="0">
              <a:buNone/>
            </a:pPr>
            <a:endParaRPr lang="en-US" sz="1700"/>
          </a:p>
        </p:txBody>
      </p:sp>
      <p:pic>
        <p:nvPicPr>
          <p:cNvPr id="5" name="Picture 4" descr="A woven basket with a pattern&#10;&#10;Description automatically generated with medium confidence">
            <a:extLst>
              <a:ext uri="{FF2B5EF4-FFF2-40B4-BE49-F238E27FC236}">
                <a16:creationId xmlns:a16="http://schemas.microsoft.com/office/drawing/2014/main" id="{88E0B302-875E-9859-1A68-3BD095DDA026}"/>
              </a:ext>
            </a:extLst>
          </p:cNvPr>
          <p:cNvPicPr>
            <a:picLocks noChangeAspect="1"/>
          </p:cNvPicPr>
          <p:nvPr/>
        </p:nvPicPr>
        <p:blipFill rotWithShape="1">
          <a:blip r:embed="rId2">
            <a:extLst>
              <a:ext uri="{28A0092B-C50C-407E-A947-70E740481C1C}">
                <a14:useLocalDpi xmlns:a14="http://schemas.microsoft.com/office/drawing/2010/main" val="0"/>
              </a:ext>
            </a:extLst>
          </a:blip>
          <a:srcRect r="-1" b="376"/>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2625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2CC3F8-2E4E-B2CA-FFF5-268E8471F5C9}"/>
              </a:ext>
            </a:extLst>
          </p:cNvPr>
          <p:cNvSpPr>
            <a:spLocks noGrp="1"/>
          </p:cNvSpPr>
          <p:nvPr>
            <p:ph type="title"/>
          </p:nvPr>
        </p:nvSpPr>
        <p:spPr>
          <a:xfrm>
            <a:off x="411480" y="991443"/>
            <a:ext cx="4443154" cy="1087819"/>
          </a:xfrm>
        </p:spPr>
        <p:txBody>
          <a:bodyPr anchor="b">
            <a:normAutofit/>
          </a:bodyPr>
          <a:lstStyle/>
          <a:p>
            <a:r>
              <a:rPr lang="en-US" sz="3400"/>
              <a:t>Wicker or Splint Baskets</a:t>
            </a:r>
          </a:p>
        </p:txBody>
      </p:sp>
      <p:sp>
        <p:nvSpPr>
          <p:cNvPr id="12" name="Rectangle 11">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DE2C7E-A4EA-1DE4-B831-BE8C1D0AEA3C}"/>
              </a:ext>
            </a:extLst>
          </p:cNvPr>
          <p:cNvSpPr>
            <a:spLocks noGrp="1"/>
          </p:cNvSpPr>
          <p:nvPr>
            <p:ph idx="1"/>
          </p:nvPr>
        </p:nvSpPr>
        <p:spPr>
          <a:xfrm>
            <a:off x="411480" y="2684095"/>
            <a:ext cx="4443154" cy="3492868"/>
          </a:xfrm>
        </p:spPr>
        <p:txBody>
          <a:bodyPr>
            <a:normAutofit/>
          </a:bodyPr>
          <a:lstStyle/>
          <a:p>
            <a:r>
              <a:rPr lang="en-US" dirty="0">
                <a:effectLst/>
                <a:latin typeface="Aptos" panose="020B0004020202020204" pitchFamily="34" charset="0"/>
                <a:ea typeface="Aptos" panose="020B0004020202020204" pitchFamily="34" charset="0"/>
                <a:cs typeface="Times New Roman" panose="02020603050405020304" pitchFamily="18" charset="0"/>
              </a:rPr>
              <a:t>generally large and carried by a beast of burden or on a person</a:t>
            </a:r>
          </a:p>
          <a:p>
            <a:endParaRPr lang="en-US" sz="1700" dirty="0">
              <a:latin typeface="Aptos" panose="020B0004020202020204" pitchFamily="34" charset="0"/>
              <a:cs typeface="Times New Roman" panose="02020603050405020304" pitchFamily="18" charset="0"/>
            </a:endParaRPr>
          </a:p>
          <a:p>
            <a:pPr marL="0" indent="0">
              <a:buNone/>
            </a:pPr>
            <a:endParaRPr lang="en-US" sz="1700" dirty="0"/>
          </a:p>
        </p:txBody>
      </p:sp>
      <p:pic>
        <p:nvPicPr>
          <p:cNvPr id="5" name="Picture 4" descr="A basket on a rug&#10;&#10;Description automatically generated">
            <a:extLst>
              <a:ext uri="{FF2B5EF4-FFF2-40B4-BE49-F238E27FC236}">
                <a16:creationId xmlns:a16="http://schemas.microsoft.com/office/drawing/2014/main" id="{FF201478-E02A-AA84-2233-3D18DBAE56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816" y="633537"/>
            <a:ext cx="6440424" cy="5535571"/>
          </a:xfrm>
          <a:prstGeom prst="rect">
            <a:avLst/>
          </a:prstGeom>
        </p:spPr>
      </p:pic>
    </p:spTree>
    <p:extLst>
      <p:ext uri="{BB962C8B-B14F-4D97-AF65-F5344CB8AC3E}">
        <p14:creationId xmlns:p14="http://schemas.microsoft.com/office/powerpoint/2010/main" val="1513101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5DFC-BB71-37A9-3767-0BBBE8C10E0B}"/>
              </a:ext>
            </a:extLst>
          </p:cNvPr>
          <p:cNvSpPr>
            <a:spLocks noGrp="1"/>
          </p:cNvSpPr>
          <p:nvPr>
            <p:ph type="title"/>
          </p:nvPr>
        </p:nvSpPr>
        <p:spPr/>
        <p:txBody>
          <a:bodyPr/>
          <a:lstStyle/>
          <a:p>
            <a:r>
              <a:rPr lang="en-US" dirty="0"/>
              <a:t>Basket Making / Weaving</a:t>
            </a:r>
          </a:p>
        </p:txBody>
      </p:sp>
      <p:sp>
        <p:nvSpPr>
          <p:cNvPr id="3" name="Content Placeholder 2">
            <a:extLst>
              <a:ext uri="{FF2B5EF4-FFF2-40B4-BE49-F238E27FC236}">
                <a16:creationId xmlns:a16="http://schemas.microsoft.com/office/drawing/2014/main" id="{500FAA55-33C2-5D91-FECE-59F43BDFEC2F}"/>
              </a:ext>
            </a:extLst>
          </p:cNvPr>
          <p:cNvSpPr>
            <a:spLocks noGrp="1"/>
          </p:cNvSpPr>
          <p:nvPr>
            <p:ph idx="1"/>
          </p:nvPr>
        </p:nvSpPr>
        <p:spPr/>
        <p:txBody>
          <a:bodyPr/>
          <a:lstStyle/>
          <a:p>
            <a:r>
              <a:rPr lang="en-US" dirty="0"/>
              <a:t>Very widespread craft in human history</a:t>
            </a:r>
          </a:p>
          <a:p>
            <a:r>
              <a:rPr lang="en-US" dirty="0"/>
              <a:t>Difficult to say how long it has been done</a:t>
            </a:r>
          </a:p>
          <a:p>
            <a:pPr lvl="1"/>
            <a:r>
              <a:rPr lang="en-US" dirty="0"/>
              <a:t>Materials can decay</a:t>
            </a:r>
          </a:p>
          <a:p>
            <a:pPr lvl="1"/>
            <a:r>
              <a:rPr lang="en-US" dirty="0"/>
              <a:t>Much has been lost over time</a:t>
            </a:r>
          </a:p>
        </p:txBody>
      </p:sp>
    </p:spTree>
    <p:extLst>
      <p:ext uri="{BB962C8B-B14F-4D97-AF65-F5344CB8AC3E}">
        <p14:creationId xmlns:p14="http://schemas.microsoft.com/office/powerpoint/2010/main" val="43891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39220-FD62-6E89-2460-AB4FFE180E01}"/>
              </a:ext>
            </a:extLst>
          </p:cNvPr>
          <p:cNvSpPr>
            <a:spLocks noGrp="1"/>
          </p:cNvSpPr>
          <p:nvPr>
            <p:ph type="title"/>
          </p:nvPr>
        </p:nvSpPr>
        <p:spPr>
          <a:xfrm>
            <a:off x="5080216" y="1076324"/>
            <a:ext cx="6272784" cy="1535051"/>
          </a:xfrm>
        </p:spPr>
        <p:txBody>
          <a:bodyPr anchor="b">
            <a:normAutofit/>
          </a:bodyPr>
          <a:lstStyle/>
          <a:p>
            <a:r>
              <a:rPr lang="en-US" sz="5200"/>
              <a:t>Worldwide Basket Making</a:t>
            </a:r>
          </a:p>
        </p:txBody>
      </p:sp>
      <p:pic>
        <p:nvPicPr>
          <p:cNvPr id="4" name="Picture 3">
            <a:extLst>
              <a:ext uri="{FF2B5EF4-FFF2-40B4-BE49-F238E27FC236}">
                <a16:creationId xmlns:a16="http://schemas.microsoft.com/office/drawing/2014/main" id="{9AD1C544-9444-F1E8-4E7E-4E2E1C9B833F}"/>
              </a:ext>
            </a:extLst>
          </p:cNvPr>
          <p:cNvPicPr>
            <a:picLocks noChangeAspect="1"/>
          </p:cNvPicPr>
          <p:nvPr/>
        </p:nvPicPr>
        <p:blipFill rotWithShape="1">
          <a:blip r:embed="rId2"/>
          <a:srcRect r="12296" b="1"/>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891AF5C-8AE1-36AB-973B-90283B301397}"/>
              </a:ext>
            </a:extLst>
          </p:cNvPr>
          <p:cNvSpPr>
            <a:spLocks noGrp="1"/>
          </p:cNvSpPr>
          <p:nvPr>
            <p:ph idx="1"/>
          </p:nvPr>
        </p:nvSpPr>
        <p:spPr>
          <a:xfrm>
            <a:off x="5080216" y="3351276"/>
            <a:ext cx="6272784" cy="2825686"/>
          </a:xfrm>
        </p:spPr>
        <p:txBody>
          <a:bodyPr>
            <a:normAutofit/>
          </a:bodyPr>
          <a:lstStyle/>
          <a:p>
            <a:r>
              <a:rPr lang="en-US" sz="1800"/>
              <a:t>India</a:t>
            </a:r>
          </a:p>
          <a:p>
            <a:endParaRPr lang="en-US" sz="1800"/>
          </a:p>
          <a:p>
            <a:pPr marL="0" indent="0">
              <a:buNone/>
            </a:pPr>
            <a:endParaRPr lang="en-US" sz="1800"/>
          </a:p>
        </p:txBody>
      </p:sp>
    </p:spTree>
    <p:extLst>
      <p:ext uri="{BB962C8B-B14F-4D97-AF65-F5344CB8AC3E}">
        <p14:creationId xmlns:p14="http://schemas.microsoft.com/office/powerpoint/2010/main" val="771462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Rectangle 1032">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35" name="Rectangle 1034">
            <a:extLst>
              <a:ext uri="{FF2B5EF4-FFF2-40B4-BE49-F238E27FC236}">
                <a16:creationId xmlns:a16="http://schemas.microsoft.com/office/drawing/2014/main" id="{0E2F58BF-12E5-4B5A-AD25-4DAAA2742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05586-068E-62C5-4E5D-E4AFB9D7BF3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Chinese, Japanese and Taiwanese</a:t>
            </a:r>
          </a:p>
        </p:txBody>
      </p:sp>
      <p:sp>
        <p:nvSpPr>
          <p:cNvPr id="1037" name="!!accent">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solidFill>
              <a:schemeClr val="tx2">
                <a:lumMod val="25000"/>
                <a:lumOff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Japanese Bamboo Ikebana Basket by Yamamoto Chikuryosai I Shoen For Sale">
            <a:extLst>
              <a:ext uri="{FF2B5EF4-FFF2-40B4-BE49-F238E27FC236}">
                <a16:creationId xmlns:a16="http://schemas.microsoft.com/office/drawing/2014/main" id="{5D6A02E6-4478-BD6A-09B0-B5E00CCD17E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4812" r="1" b="1545"/>
          <a:stretch/>
        </p:blipFill>
        <p:spPr bwMode="auto">
          <a:xfrm>
            <a:off x="4868487" y="10"/>
            <a:ext cx="732351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855580"/>
      </p:ext>
    </p:extLst>
  </p:cSld>
  <p:clrMapOvr>
    <a:masterClrMapping/>
  </p:clrMapOvr>
</p:sld>
</file>

<file path=ppt/theme/theme1.xml><?xml version="1.0" encoding="utf-8"?>
<a:theme xmlns:a="http://schemas.openxmlformats.org/drawingml/2006/main" name="AccentBoxVTI">
  <a:themeElements>
    <a:clrScheme name="AnalogousFromRegularSeedRightStep">
      <a:dk1>
        <a:srgbClr val="000000"/>
      </a:dk1>
      <a:lt1>
        <a:srgbClr val="FFFFFF"/>
      </a:lt1>
      <a:dk2>
        <a:srgbClr val="311C1E"/>
      </a:dk2>
      <a:lt2>
        <a:srgbClr val="F3F3F0"/>
      </a:lt2>
      <a:accent1>
        <a:srgbClr val="4D63C3"/>
      </a:accent1>
      <a:accent2>
        <a:srgbClr val="583EB3"/>
      </a:accent2>
      <a:accent3>
        <a:srgbClr val="994DC3"/>
      </a:accent3>
      <a:accent4>
        <a:srgbClr val="B13BAA"/>
      </a:accent4>
      <a:accent5>
        <a:srgbClr val="C34D8B"/>
      </a:accent5>
      <a:accent6>
        <a:srgbClr val="B13B47"/>
      </a:accent6>
      <a:hlink>
        <a:srgbClr val="9F8B35"/>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TM03457503[[fn=Quotable]]</Template>
  <TotalTime>495</TotalTime>
  <Words>450</Words>
  <Application>Microsoft Office PowerPoint</Application>
  <PresentationFormat>Widescreen</PresentationFormat>
  <Paragraphs>51</Paragraphs>
  <Slides>24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Aptos</vt:lpstr>
      <vt:lpstr>Arial</vt:lpstr>
      <vt:lpstr>Calibri</vt:lpstr>
      <vt:lpstr>Neue Haas Grotesk Text Pro</vt:lpstr>
      <vt:lpstr>Optima nova</vt:lpstr>
      <vt:lpstr>AccentBoxVTI</vt:lpstr>
      <vt:lpstr>Beautiful Baskets</vt:lpstr>
      <vt:lpstr>Types of Baskets</vt:lpstr>
      <vt:lpstr>Coiled Baskets</vt:lpstr>
      <vt:lpstr>Plaited Baskets</vt:lpstr>
      <vt:lpstr>Twined Baskets</vt:lpstr>
      <vt:lpstr>Wicker or Splint Baskets</vt:lpstr>
      <vt:lpstr>Basket Making / Weaving</vt:lpstr>
      <vt:lpstr>Worldwide Basket Making</vt:lpstr>
      <vt:lpstr>Chinese, Japanese and Taiwanese</vt:lpstr>
      <vt:lpstr>Australian Eel Baskets</vt:lpstr>
      <vt:lpstr>Apache Baskets</vt:lpstr>
      <vt:lpstr>Popago Baskets</vt:lpstr>
      <vt:lpstr>Black Ash Baskets</vt:lpstr>
      <vt:lpstr>Convenient and Public</vt:lpstr>
      <vt:lpstr>Our Prized Apache Basket</vt:lpstr>
      <vt:lpstr>Kimberly Crowley Baskets</vt:lpstr>
      <vt:lpstr>Baskets in our Basement</vt:lpstr>
      <vt:lpstr>Balancing  Act</vt:lpstr>
      <vt:lpstr>Nice humid display area </vt:lpstr>
      <vt:lpstr>Office Storage</vt:lpstr>
      <vt:lpstr>Recycling</vt:lpstr>
      <vt:lpstr>Gardening</vt:lpstr>
      <vt:lpstr>Throughout the House….</vt:lpstr>
      <vt:lpstr>More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Beautiful Baskets</dc:title>
  <dc:creator>Barbara Kelly</dc:creator>
  <cp:lastModifiedBy>Barbara Kelly</cp:lastModifiedBy>
  <cp:revision>20</cp:revision>
  <dcterms:created xsi:type="dcterms:W3CDTF">2024-04-27T20:05:39Z</dcterms:created>
  <dcterms:modified xsi:type="dcterms:W3CDTF">2024-06-28T20:38:35Z</dcterms:modified>
</cp:coreProperties>
</file>