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1" r:id="rId22"/>
    <p:sldId id="277" r:id="rId23"/>
    <p:sldId id="278" r:id="rId24"/>
    <p:sldId id="279" r:id="rId25"/>
    <p:sldId id="280" r:id="rId26"/>
    <p:sldId id="282" r:id="rId27"/>
    <p:sldId id="283"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varScale="1">
        <p:scale>
          <a:sx n="131" d="100"/>
          <a:sy n="131" d="100"/>
        </p:scale>
        <p:origin x="352"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70" d="100"/>
          <a:sy n="170" d="100"/>
        </p:scale>
        <p:origin x="2744" y="-39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4DE58-CA93-4643-843C-732EC9EF47E3}" type="datetimeFigureOut">
              <a:rPr lang="en-US" smtClean="0"/>
              <a:t>4/24/26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CFA79-3D0D-41AC-ADF2-FD2DE0D785C6}" type="slidenum">
              <a:rPr lang="en-US" smtClean="0"/>
              <a:t>‹#›</a:t>
            </a:fld>
            <a:endParaRPr lang="en-US"/>
          </a:p>
        </p:txBody>
      </p:sp>
    </p:spTree>
    <p:extLst>
      <p:ext uri="{BB962C8B-B14F-4D97-AF65-F5344CB8AC3E}">
        <p14:creationId xmlns:p14="http://schemas.microsoft.com/office/powerpoint/2010/main" val="234757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75031"/>
            <a:ext cx="5486400" cy="1557541"/>
          </a:xfrm>
        </p:spPr>
        <p:txBody>
          <a:bodyPr/>
          <a:lstStyle/>
          <a:p>
            <a:r>
              <a:rPr lang="en-US" sz="1600" dirty="0"/>
              <a:t>Tonight’s topic is </a:t>
            </a:r>
            <a:r>
              <a:rPr lang="en-US" sz="1600" dirty="0" err="1"/>
              <a:t>crptocurrency</a:t>
            </a:r>
            <a:r>
              <a:rPr lang="en-US" sz="1600" dirty="0"/>
              <a:t>.</a:t>
            </a:r>
          </a:p>
          <a:p>
            <a:endParaRPr lang="en-US" sz="1600" dirty="0"/>
          </a:p>
          <a:p>
            <a:r>
              <a:rPr lang="en-US" sz="1600" dirty="0"/>
              <a:t>I’m curious, has anyone here ever used bitcoin or any other cryptocurrency?</a:t>
            </a:r>
          </a:p>
          <a:p>
            <a:endParaRPr lang="en-US" sz="1600" dirty="0"/>
          </a:p>
          <a:p>
            <a:r>
              <a:rPr lang="en-US" sz="1600" dirty="0"/>
              <a:t>Let’s suppose that I owe you $100.</a:t>
            </a:r>
          </a:p>
        </p:txBody>
      </p:sp>
      <p:sp>
        <p:nvSpPr>
          <p:cNvPr id="4" name="Slide Number Placeholder 3"/>
          <p:cNvSpPr>
            <a:spLocks noGrp="1"/>
          </p:cNvSpPr>
          <p:nvPr>
            <p:ph type="sldNum" sz="quarter" idx="5"/>
          </p:nvPr>
        </p:nvSpPr>
        <p:spPr/>
        <p:txBody>
          <a:bodyPr/>
          <a:lstStyle/>
          <a:p>
            <a:fld id="{BB4CFA79-3D0D-41AC-ADF2-FD2DE0D785C6}" type="slidenum">
              <a:rPr lang="en-US" smtClean="0"/>
              <a:t>1</a:t>
            </a:fld>
            <a:endParaRPr lang="en-US"/>
          </a:p>
        </p:txBody>
      </p:sp>
    </p:spTree>
    <p:extLst>
      <p:ext uri="{BB962C8B-B14F-4D97-AF65-F5344CB8AC3E}">
        <p14:creationId xmlns:p14="http://schemas.microsoft.com/office/powerpoint/2010/main" val="2191014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F72A-65DA-3C75-9118-77F1669C6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2DD06-3DEA-9F07-12C0-7905C22F5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F60D1-CCCC-FAF7-A088-FEEFF0344739}"/>
              </a:ext>
            </a:extLst>
          </p:cNvPr>
          <p:cNvSpPr>
            <a:spLocks noGrp="1"/>
          </p:cNvSpPr>
          <p:nvPr>
            <p:ph type="body" idx="1"/>
          </p:nvPr>
        </p:nvSpPr>
        <p:spPr>
          <a:xfrm>
            <a:off x="237067" y="4400550"/>
            <a:ext cx="6366933" cy="2770959"/>
          </a:xfrm>
        </p:spPr>
        <p:txBody>
          <a:bodyPr/>
          <a:lstStyle/>
          <a:p>
            <a:r>
              <a:rPr lang="en-US" sz="1800" dirty="0"/>
              <a:t>In addition to transferring crypto to someone else, you can buy or sell crypto through your wallet.  This is very similar to, for example, buying stocks or mutual funds online.  </a:t>
            </a:r>
          </a:p>
          <a:p>
            <a:endParaRPr lang="en-US" sz="800" dirty="0"/>
          </a:p>
          <a:p>
            <a:r>
              <a:rPr lang="en-US" sz="1600" dirty="0"/>
              <a:t>First, you add dollars to your wallet.  This could be done with a debit card, by linking your bank account, or by accessing money in a non-crypto wallet such as Google wallet.  Once you have money in your wallet to pay for the crypto, you can just enter a transaction to buy whatever type of crypto you want to buy.  You will then have a balance in your wallet for that type of crypto that you can use to sell, to pay for things, to trade for another type of crypto, or to hold as an investment.</a:t>
            </a:r>
          </a:p>
          <a:p>
            <a:endParaRPr lang="en-US" sz="1600" dirty="0"/>
          </a:p>
        </p:txBody>
      </p:sp>
      <p:sp>
        <p:nvSpPr>
          <p:cNvPr id="4" name="Slide Number Placeholder 3">
            <a:extLst>
              <a:ext uri="{FF2B5EF4-FFF2-40B4-BE49-F238E27FC236}">
                <a16:creationId xmlns:a16="http://schemas.microsoft.com/office/drawing/2014/main" id="{DAE46EC5-7BFC-1CD1-B6B8-8F9C9036EC2D}"/>
              </a:ext>
            </a:extLst>
          </p:cNvPr>
          <p:cNvSpPr>
            <a:spLocks noGrp="1"/>
          </p:cNvSpPr>
          <p:nvPr>
            <p:ph type="sldNum" sz="quarter" idx="5"/>
          </p:nvPr>
        </p:nvSpPr>
        <p:spPr/>
        <p:txBody>
          <a:bodyPr/>
          <a:lstStyle/>
          <a:p>
            <a:fld id="{BB4CFA79-3D0D-41AC-ADF2-FD2DE0D785C6}" type="slidenum">
              <a:rPr lang="en-US" smtClean="0"/>
              <a:t>10</a:t>
            </a:fld>
            <a:endParaRPr lang="en-US"/>
          </a:p>
        </p:txBody>
      </p:sp>
    </p:spTree>
    <p:extLst>
      <p:ext uri="{BB962C8B-B14F-4D97-AF65-F5344CB8AC3E}">
        <p14:creationId xmlns:p14="http://schemas.microsoft.com/office/powerpoint/2010/main" val="15911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0C66D-40C0-58FD-106F-EECCE6AC6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26E22-9147-AB9A-F28D-085893A5C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779EFA-7F61-47E4-B91F-7F68DCF678BA}"/>
              </a:ext>
            </a:extLst>
          </p:cNvPr>
          <p:cNvSpPr>
            <a:spLocks noGrp="1"/>
          </p:cNvSpPr>
          <p:nvPr>
            <p:ph type="body" idx="1"/>
          </p:nvPr>
        </p:nvSpPr>
        <p:spPr>
          <a:xfrm>
            <a:off x="245534" y="4282983"/>
            <a:ext cx="6351210" cy="4478767"/>
          </a:xfrm>
        </p:spPr>
        <p:txBody>
          <a:bodyPr/>
          <a:lstStyle/>
          <a:p>
            <a:r>
              <a:rPr lang="en-US" sz="1500" dirty="0"/>
              <a:t>We have talked about using crypto to pay for things, and that is definitely something you can do.  However, there is little doubt that what got people excited about crypto is using it as an investment.  We have already talked about how you buy crypto, so to use it as an investment you simply hold onto it rather than selling it or using it to pay for something.  </a:t>
            </a:r>
          </a:p>
          <a:p>
            <a:endParaRPr lang="en-US" sz="1500" dirty="0"/>
          </a:p>
          <a:p>
            <a:r>
              <a:rPr lang="en-US" sz="1500" dirty="0"/>
              <a:t>Crypto is very volatile and often has periods of spectacular growth and crashes, but if you had bought $1,000 worth of Bitcoin in 2010, it would have been worth about $1.37 billion in August of 2025. That got people’s attention.</a:t>
            </a:r>
          </a:p>
          <a:p>
            <a:endParaRPr lang="en-US" sz="1500" dirty="0"/>
          </a:p>
          <a:p>
            <a:r>
              <a:rPr lang="en-US" sz="1500" dirty="0"/>
              <a:t>But why should something that exists only as an entry in a ledger appreciate or depreciate?  Well, at a very basic level, something is worth what someone is willing to pay you for it.  Crypto is definitely affected by supply and demand.  At any given time, there is a fixed number of crypto assets in existence, and the rate of growth is strictly controlled.  So, crypto is a good investment if you think someone will pay you more for it tomorrow than you will have to pay for it today.  Why would they do that?  Basically, because they think someone will pay them still more for it the day after tomorrow than they would have to pay you for it tomorrow.</a:t>
            </a:r>
            <a:endParaRPr lang="en-US" sz="1400" dirty="0"/>
          </a:p>
        </p:txBody>
      </p:sp>
      <p:sp>
        <p:nvSpPr>
          <p:cNvPr id="4" name="Slide Number Placeholder 3">
            <a:extLst>
              <a:ext uri="{FF2B5EF4-FFF2-40B4-BE49-F238E27FC236}">
                <a16:creationId xmlns:a16="http://schemas.microsoft.com/office/drawing/2014/main" id="{A25838BC-63A4-6532-5C6E-F8A477E35839}"/>
              </a:ext>
            </a:extLst>
          </p:cNvPr>
          <p:cNvSpPr>
            <a:spLocks noGrp="1"/>
          </p:cNvSpPr>
          <p:nvPr>
            <p:ph type="sldNum" sz="quarter" idx="5"/>
          </p:nvPr>
        </p:nvSpPr>
        <p:spPr/>
        <p:txBody>
          <a:bodyPr/>
          <a:lstStyle/>
          <a:p>
            <a:fld id="{BB4CFA79-3D0D-41AC-ADF2-FD2DE0D785C6}" type="slidenum">
              <a:rPr lang="en-US" smtClean="0"/>
              <a:t>11</a:t>
            </a:fld>
            <a:endParaRPr lang="en-US"/>
          </a:p>
        </p:txBody>
      </p:sp>
    </p:spTree>
    <p:extLst>
      <p:ext uri="{BB962C8B-B14F-4D97-AF65-F5344CB8AC3E}">
        <p14:creationId xmlns:p14="http://schemas.microsoft.com/office/powerpoint/2010/main" val="333455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144F1-7D46-2AE6-B916-24477536D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7F20E-001F-A1E4-2FC7-8B4FC1499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72569-9217-4A22-B826-53D4EC7A67A2}"/>
              </a:ext>
            </a:extLst>
          </p:cNvPr>
          <p:cNvSpPr>
            <a:spLocks noGrp="1"/>
          </p:cNvSpPr>
          <p:nvPr>
            <p:ph type="body" idx="1"/>
          </p:nvPr>
        </p:nvSpPr>
        <p:spPr>
          <a:xfrm>
            <a:off x="237067" y="4400549"/>
            <a:ext cx="6366933" cy="4191516"/>
          </a:xfrm>
        </p:spPr>
        <p:txBody>
          <a:bodyPr/>
          <a:lstStyle/>
          <a:p>
            <a:r>
              <a:rPr lang="en-US" sz="1300" dirty="0"/>
              <a:t>So, what actually happens when I go into my </a:t>
            </a:r>
            <a:r>
              <a:rPr lang="en-US" sz="1300" dirty="0" err="1"/>
              <a:t>cyrpto</a:t>
            </a:r>
            <a:r>
              <a:rPr lang="en-US" sz="1300" dirty="0"/>
              <a:t> wallet and indicate that I want to transfer $100 worth of crypto, say Bitcoin, to you.  I’m going to now go into the weeds a  little more than some of you may want, but I feel like you need some idea of how this works to understand what it is and, frankly in my opinion, how crazy and insanely wasteful of resources it is.</a:t>
            </a:r>
          </a:p>
          <a:p>
            <a:endParaRPr lang="en-US" sz="1300" dirty="0"/>
          </a:p>
          <a:p>
            <a:r>
              <a:rPr lang="en-US" sz="1300" dirty="0"/>
              <a:t>The first requirement would be for you to send me your public Bitcoin address, because that’s where I will send the Bitcoin.  I would store this address under your name in my wallet.  </a:t>
            </a:r>
          </a:p>
          <a:p>
            <a:endParaRPr lang="en-US" sz="1300" dirty="0"/>
          </a:p>
          <a:p>
            <a:r>
              <a:rPr lang="en-US" sz="1300" dirty="0"/>
              <a:t>I would then enter the </a:t>
            </a:r>
            <a:r>
              <a:rPr lang="en-US" sz="1300" dirty="0" err="1"/>
              <a:t>tranfer</a:t>
            </a:r>
            <a:r>
              <a:rPr lang="en-US" sz="1300" dirty="0"/>
              <a:t> transaction into my wallet indicating that I want to transfer $100 worth of my Bitcoin to you.  My wallet would look up the current price of Bitcoin and translate the $100 to a corresponding quantity of Bitcoin.  There is also a transaction fee that we’ll talk about in a minute.  That would also be added to the Bitcoin amount I need to have.  </a:t>
            </a:r>
          </a:p>
          <a:p>
            <a:endParaRPr lang="en-US" sz="1300" dirty="0"/>
          </a:p>
          <a:p>
            <a:r>
              <a:rPr lang="en-US" sz="1300" dirty="0"/>
              <a:t>Bear in mind that the price of a single bitcoin is around $90,000, so I’m going to be sending you something like 0.001111 bitcoins.</a:t>
            </a:r>
          </a:p>
          <a:p>
            <a:r>
              <a:rPr lang="en-US" sz="1300" dirty="0"/>
              <a:t>Processing a Bitcoin transaction involves three major phases: Creating or Signing, Broadcasting and Confirming.</a:t>
            </a:r>
          </a:p>
        </p:txBody>
      </p:sp>
      <p:sp>
        <p:nvSpPr>
          <p:cNvPr id="4" name="Slide Number Placeholder 3">
            <a:extLst>
              <a:ext uri="{FF2B5EF4-FFF2-40B4-BE49-F238E27FC236}">
                <a16:creationId xmlns:a16="http://schemas.microsoft.com/office/drawing/2014/main" id="{481F6B15-C003-0E68-D5A7-7112DA39B21F}"/>
              </a:ext>
            </a:extLst>
          </p:cNvPr>
          <p:cNvSpPr>
            <a:spLocks noGrp="1"/>
          </p:cNvSpPr>
          <p:nvPr>
            <p:ph type="sldNum" sz="quarter" idx="5"/>
          </p:nvPr>
        </p:nvSpPr>
        <p:spPr/>
        <p:txBody>
          <a:bodyPr/>
          <a:lstStyle/>
          <a:p>
            <a:fld id="{BB4CFA79-3D0D-41AC-ADF2-FD2DE0D785C6}" type="slidenum">
              <a:rPr lang="en-US" smtClean="0"/>
              <a:t>12</a:t>
            </a:fld>
            <a:endParaRPr lang="en-US"/>
          </a:p>
        </p:txBody>
      </p:sp>
    </p:spTree>
    <p:extLst>
      <p:ext uri="{BB962C8B-B14F-4D97-AF65-F5344CB8AC3E}">
        <p14:creationId xmlns:p14="http://schemas.microsoft.com/office/powerpoint/2010/main" val="171285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63845-D713-B726-9B23-73F202E29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60307-8D2D-464E-7B11-7AD74D955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E3AFC-33C4-49E7-A5AB-00046DFD57ED}"/>
              </a:ext>
            </a:extLst>
          </p:cNvPr>
          <p:cNvSpPr>
            <a:spLocks noGrp="1"/>
          </p:cNvSpPr>
          <p:nvPr>
            <p:ph type="body" idx="1"/>
          </p:nvPr>
        </p:nvSpPr>
        <p:spPr>
          <a:xfrm>
            <a:off x="237068" y="4400549"/>
            <a:ext cx="6333550" cy="4408600"/>
          </a:xfrm>
        </p:spPr>
        <p:txBody>
          <a:bodyPr/>
          <a:lstStyle/>
          <a:p>
            <a:r>
              <a:rPr lang="en-US" sz="1400" dirty="0"/>
              <a:t>I enter the amount of the transaction, the recipient and the priority I want to assign to the transaction.   I then click Send, and my wallet creates a unique digital signature for this message by encrypting it with my private key making the signature for each transaction unique and secure. The wallet then groups all of this into a small file.  That’s the end of the Signing phase.</a:t>
            </a:r>
          </a:p>
          <a:p>
            <a:endParaRPr lang="en-US" sz="800" dirty="0"/>
          </a:p>
          <a:p>
            <a:r>
              <a:rPr lang="en-US" sz="1400" dirty="0"/>
              <a:t>When your wallet creates a transaction, it attaches a fee to it.  Larger, more complex transactions get higher fees.  Transaction size is mostly based on the number of inputs and outputs, although advanced users can add various types of data to the transaction.  So, if my $100 worth of bitcoin resulted from 5 people sending me $20 worth of Bitcoin, each of those inputs has to be included in my transaction.  </a:t>
            </a:r>
          </a:p>
          <a:p>
            <a:endParaRPr lang="en-US" sz="800" dirty="0"/>
          </a:p>
          <a:p>
            <a:r>
              <a:rPr lang="en-US" sz="1400" dirty="0"/>
              <a:t>Usually, a transaction will also have at least 2 outputs; one for the place I am sending the bitcoins and one for where I want any leftover bitcoins returned to.  That would usually be my own public address. Fees are also higher when the network is congested.  In addition, you select a priority when entering your transaction that is sort of like a tip to ensure that your transaction will have a higher fee and, therefore, get prioritized for processing.  Your wallet generates a transaction fee based upon these considerations and attaches it to your transaction file.  You pay this fee when your transaction is confirmed.</a:t>
            </a:r>
            <a:endParaRPr lang="en-US" sz="1600" dirty="0"/>
          </a:p>
        </p:txBody>
      </p:sp>
      <p:sp>
        <p:nvSpPr>
          <p:cNvPr id="4" name="Slide Number Placeholder 3">
            <a:extLst>
              <a:ext uri="{FF2B5EF4-FFF2-40B4-BE49-F238E27FC236}">
                <a16:creationId xmlns:a16="http://schemas.microsoft.com/office/drawing/2014/main" id="{D1DDA9B8-034E-D28E-24B2-43E786F24DAE}"/>
              </a:ext>
            </a:extLst>
          </p:cNvPr>
          <p:cNvSpPr>
            <a:spLocks noGrp="1"/>
          </p:cNvSpPr>
          <p:nvPr>
            <p:ph type="sldNum" sz="quarter" idx="5"/>
          </p:nvPr>
        </p:nvSpPr>
        <p:spPr/>
        <p:txBody>
          <a:bodyPr/>
          <a:lstStyle/>
          <a:p>
            <a:fld id="{BB4CFA79-3D0D-41AC-ADF2-FD2DE0D785C6}" type="slidenum">
              <a:rPr lang="en-US" smtClean="0"/>
              <a:t>13</a:t>
            </a:fld>
            <a:endParaRPr lang="en-US"/>
          </a:p>
        </p:txBody>
      </p:sp>
    </p:spTree>
    <p:extLst>
      <p:ext uri="{BB962C8B-B14F-4D97-AF65-F5344CB8AC3E}">
        <p14:creationId xmlns:p14="http://schemas.microsoft.com/office/powerpoint/2010/main" val="238339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885A-8A94-37FC-E26C-8BC9976D9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6C59A-76EB-F0EF-302C-D09AC2B74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8F4CE-B10D-8C95-BC3F-A168FA1816B6}"/>
              </a:ext>
            </a:extLst>
          </p:cNvPr>
          <p:cNvSpPr>
            <a:spLocks noGrp="1"/>
          </p:cNvSpPr>
          <p:nvPr>
            <p:ph type="body" idx="1"/>
          </p:nvPr>
        </p:nvSpPr>
        <p:spPr>
          <a:xfrm>
            <a:off x="237067" y="4400550"/>
            <a:ext cx="6366933" cy="3600450"/>
          </a:xfrm>
        </p:spPr>
        <p:txBody>
          <a:bodyPr/>
          <a:lstStyle/>
          <a:p>
            <a:r>
              <a:rPr lang="en-US" sz="1600" dirty="0"/>
              <a:t>Your wallet then enters the broadcasting phase.  The wallet sends out the file it created in the Signing phase to computers known as nodes that hold a copy of the blockchain which is where the ledger is stored.  </a:t>
            </a:r>
          </a:p>
          <a:p>
            <a:endParaRPr lang="en-US" sz="800" dirty="0"/>
          </a:p>
          <a:p>
            <a:r>
              <a:rPr lang="en-US" sz="1600" dirty="0"/>
              <a:t>Each node receives the file and verifies that it is legitimate by ensuring that I actually have the bitcoins I am trying to send to you.  There is no place where my balance is stored in the blockchain.  My balance is determined by looking at the entire blockchain of all Bitcoin transactions that have ever occurred that involved my public key to calculate my balance.  </a:t>
            </a:r>
          </a:p>
          <a:p>
            <a:endParaRPr lang="en-US" sz="800" dirty="0"/>
          </a:p>
          <a:p>
            <a:r>
              <a:rPr lang="en-US" sz="1600" dirty="0"/>
              <a:t>The blockchain is currently about 800 GB of data, but that’s what it sorts through.  800GB is large, but it would fit on most solid-state disks that you can plug into a USB port on a computer.  My signature is verified based upon my private key to ensure it is valid.  This is repeated at each node the file is sent to.  </a:t>
            </a:r>
          </a:p>
        </p:txBody>
      </p:sp>
      <p:sp>
        <p:nvSpPr>
          <p:cNvPr id="4" name="Slide Number Placeholder 3">
            <a:extLst>
              <a:ext uri="{FF2B5EF4-FFF2-40B4-BE49-F238E27FC236}">
                <a16:creationId xmlns:a16="http://schemas.microsoft.com/office/drawing/2014/main" id="{7D9D43B4-E841-AB2F-8BDC-528A8A02EE20}"/>
              </a:ext>
            </a:extLst>
          </p:cNvPr>
          <p:cNvSpPr>
            <a:spLocks noGrp="1"/>
          </p:cNvSpPr>
          <p:nvPr>
            <p:ph type="sldNum" sz="quarter" idx="5"/>
          </p:nvPr>
        </p:nvSpPr>
        <p:spPr/>
        <p:txBody>
          <a:bodyPr/>
          <a:lstStyle/>
          <a:p>
            <a:fld id="{BB4CFA79-3D0D-41AC-ADF2-FD2DE0D785C6}" type="slidenum">
              <a:rPr lang="en-US" smtClean="0"/>
              <a:t>14</a:t>
            </a:fld>
            <a:endParaRPr lang="en-US"/>
          </a:p>
        </p:txBody>
      </p:sp>
    </p:spTree>
    <p:extLst>
      <p:ext uri="{BB962C8B-B14F-4D97-AF65-F5344CB8AC3E}">
        <p14:creationId xmlns:p14="http://schemas.microsoft.com/office/powerpoint/2010/main" val="252863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93317-94CF-0099-8688-AD185B402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68B55-0A5E-1CE8-85B3-936352B2B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877EF-58A6-A74A-68A7-8AA5435931E9}"/>
              </a:ext>
            </a:extLst>
          </p:cNvPr>
          <p:cNvSpPr>
            <a:spLocks noGrp="1"/>
          </p:cNvSpPr>
          <p:nvPr>
            <p:ph type="body" idx="1"/>
          </p:nvPr>
        </p:nvSpPr>
        <p:spPr>
          <a:xfrm>
            <a:off x="237067" y="4400549"/>
            <a:ext cx="6366933" cy="2734347"/>
          </a:xfrm>
        </p:spPr>
        <p:txBody>
          <a:bodyPr/>
          <a:lstStyle/>
          <a:p>
            <a:r>
              <a:rPr lang="en-US" sz="1400" dirty="0"/>
              <a:t>When a node receives and validates the file, it puts it into a holding area called the memory pool or Mempool.  This area is dedicated to transactions that are valid but have not yet been confirmed.  Entry into the Mempool of each validating node ends the broadcasting phase of bitcoin transaction processing.  </a:t>
            </a:r>
          </a:p>
          <a:p>
            <a:endParaRPr lang="en-US" sz="1400" dirty="0"/>
          </a:p>
          <a:p>
            <a:r>
              <a:rPr lang="en-US" sz="1400" dirty="0"/>
              <a:t>There are tens of thousands of nodes, and not all of them have to validate the transaction, but if a transaction is determined to be invalid, it isn’t placed in the Mempool and is not propagated to other nodes, so it dies from lack of consensus.  </a:t>
            </a:r>
          </a:p>
          <a:p>
            <a:endParaRPr lang="en-US" sz="1400" dirty="0"/>
          </a:p>
          <a:p>
            <a:r>
              <a:rPr lang="en-US" sz="1400" dirty="0"/>
              <a:t>Once a transaction has been determined to be valid and placed in the mempool, its status is unconfirmed.  It has been determined to be valid but is not yet in the blockchain.  Such transactions can still be cancelled.</a:t>
            </a:r>
          </a:p>
        </p:txBody>
      </p:sp>
      <p:sp>
        <p:nvSpPr>
          <p:cNvPr id="4" name="Slide Number Placeholder 3">
            <a:extLst>
              <a:ext uri="{FF2B5EF4-FFF2-40B4-BE49-F238E27FC236}">
                <a16:creationId xmlns:a16="http://schemas.microsoft.com/office/drawing/2014/main" id="{E73E34B5-49A0-B3F8-2300-B284B4AD2C72}"/>
              </a:ext>
            </a:extLst>
          </p:cNvPr>
          <p:cNvSpPr>
            <a:spLocks noGrp="1"/>
          </p:cNvSpPr>
          <p:nvPr>
            <p:ph type="sldNum" sz="quarter" idx="5"/>
          </p:nvPr>
        </p:nvSpPr>
        <p:spPr/>
        <p:txBody>
          <a:bodyPr/>
          <a:lstStyle/>
          <a:p>
            <a:fld id="{BB4CFA79-3D0D-41AC-ADF2-FD2DE0D785C6}" type="slidenum">
              <a:rPr lang="en-US" smtClean="0"/>
              <a:t>15</a:t>
            </a:fld>
            <a:endParaRPr lang="en-US"/>
          </a:p>
        </p:txBody>
      </p:sp>
    </p:spTree>
    <p:extLst>
      <p:ext uri="{BB962C8B-B14F-4D97-AF65-F5344CB8AC3E}">
        <p14:creationId xmlns:p14="http://schemas.microsoft.com/office/powerpoint/2010/main" val="3741125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E807A-066E-B596-C207-4372F723C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FD7DB-985A-C42A-4355-7AF8A8EE6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B1951-1E65-1FCD-918A-141C3C28B74F}"/>
              </a:ext>
            </a:extLst>
          </p:cNvPr>
          <p:cNvSpPr>
            <a:spLocks noGrp="1"/>
          </p:cNvSpPr>
          <p:nvPr>
            <p:ph type="body" idx="1"/>
          </p:nvPr>
        </p:nvSpPr>
        <p:spPr>
          <a:xfrm>
            <a:off x="237067" y="4400551"/>
            <a:ext cx="6366933" cy="4189658"/>
          </a:xfrm>
        </p:spPr>
        <p:txBody>
          <a:bodyPr/>
          <a:lstStyle/>
          <a:p>
            <a:r>
              <a:rPr lang="en-US" sz="1400" dirty="0"/>
              <a:t>Once the transaction is in the mempool, it moves on to the final stage of confirmation.  This gets into one what, in my opinion, is one of the strangest aspects of cryptocurrency.  It is called mining.  </a:t>
            </a:r>
          </a:p>
          <a:p>
            <a:endParaRPr lang="en-US" sz="800" dirty="0"/>
          </a:p>
          <a:p>
            <a:r>
              <a:rPr lang="en-US" sz="1400" dirty="0"/>
              <a:t>There is no exact count of how many bitcoin miners there are, but estimates suggest that there may be more than a million, although some are small hobbyists.  The U.S. alone has at least 137 commercial, large-scale mining farms.  When I say large, I mean huge.  Each has thousands of computers called AICS which stands for Application-specific Integrated Circuits.</a:t>
            </a:r>
          </a:p>
          <a:p>
            <a:endParaRPr lang="en-US" sz="800" dirty="0"/>
          </a:p>
          <a:p>
            <a:r>
              <a:rPr lang="en-US" sz="1400" dirty="0"/>
              <a:t>Miners take transactions sitting around in mempools, group them together and create a block.  A block has a limited size of about 2 megabytes, so the number of transactions that can be placed in a block varies based upon their complexity, but about 3,500 might be typical.  Miners prioritize small transactions with high fees so they can make the total fees in the block as high as possible.</a:t>
            </a:r>
          </a:p>
          <a:p>
            <a:endParaRPr lang="en-US" sz="800" dirty="0"/>
          </a:p>
          <a:p>
            <a:r>
              <a:rPr lang="en-US" sz="1400" dirty="0"/>
              <a:t>Typically, new blocks are added to the blockchain about once every 10 minutes but at times it can be much faster or slower.  As more blocks are added to the blockchain, the block containing your transaction becomes virtually impossible to change because the blockchain is duplicated thousands of times.  It is, therefore, very secure.</a:t>
            </a:r>
          </a:p>
        </p:txBody>
      </p:sp>
      <p:sp>
        <p:nvSpPr>
          <p:cNvPr id="4" name="Slide Number Placeholder 3">
            <a:extLst>
              <a:ext uri="{FF2B5EF4-FFF2-40B4-BE49-F238E27FC236}">
                <a16:creationId xmlns:a16="http://schemas.microsoft.com/office/drawing/2014/main" id="{63521AF3-893B-47D1-A6BC-4D9CE8B32397}"/>
              </a:ext>
            </a:extLst>
          </p:cNvPr>
          <p:cNvSpPr>
            <a:spLocks noGrp="1"/>
          </p:cNvSpPr>
          <p:nvPr>
            <p:ph type="sldNum" sz="quarter" idx="5"/>
          </p:nvPr>
        </p:nvSpPr>
        <p:spPr/>
        <p:txBody>
          <a:bodyPr/>
          <a:lstStyle/>
          <a:p>
            <a:fld id="{BB4CFA79-3D0D-41AC-ADF2-FD2DE0D785C6}" type="slidenum">
              <a:rPr lang="en-US" smtClean="0"/>
              <a:t>16</a:t>
            </a:fld>
            <a:endParaRPr lang="en-US"/>
          </a:p>
        </p:txBody>
      </p:sp>
    </p:spTree>
    <p:extLst>
      <p:ext uri="{BB962C8B-B14F-4D97-AF65-F5344CB8AC3E}">
        <p14:creationId xmlns:p14="http://schemas.microsoft.com/office/powerpoint/2010/main" val="789272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E2383-A46A-086D-DC9B-4635687B9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0D1A4-EA5C-0EF6-8C38-BF1F4FE8D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361FB-F273-D5A4-F64D-5390AA8954B8}"/>
              </a:ext>
            </a:extLst>
          </p:cNvPr>
          <p:cNvSpPr>
            <a:spLocks noGrp="1"/>
          </p:cNvSpPr>
          <p:nvPr>
            <p:ph type="body" idx="1"/>
          </p:nvPr>
        </p:nvSpPr>
        <p:spPr>
          <a:xfrm>
            <a:off x="237067" y="4400550"/>
            <a:ext cx="6366933" cy="3932082"/>
          </a:xfrm>
        </p:spPr>
        <p:txBody>
          <a:bodyPr/>
          <a:lstStyle/>
          <a:p>
            <a:r>
              <a:rPr lang="en-US" sz="1400" dirty="0"/>
              <a:t>An </a:t>
            </a:r>
            <a:r>
              <a:rPr lang="en-US" sz="1400" dirty="0" err="1"/>
              <a:t>exahash</a:t>
            </a:r>
            <a:r>
              <a:rPr lang="en-US" sz="1400" dirty="0"/>
              <a:t> is a measure of computing capacity.  One </a:t>
            </a:r>
            <a:r>
              <a:rPr lang="en-US" sz="1400" dirty="0" err="1"/>
              <a:t>exahash</a:t>
            </a:r>
            <a:r>
              <a:rPr lang="en-US" sz="1400" dirty="0"/>
              <a:t> represents one quintillion (10 to the 18</a:t>
            </a:r>
            <a:r>
              <a:rPr lang="en-US" sz="1400" baseline="30000" dirty="0"/>
              <a:t>th</a:t>
            </a:r>
            <a:r>
              <a:rPr lang="en-US" sz="1400" dirty="0"/>
              <a:t> power) hash calculations per second.  Large mining operations have rates of over 30 </a:t>
            </a:r>
            <a:r>
              <a:rPr lang="en-US" sz="1400" dirty="0" err="1"/>
              <a:t>exahashes</a:t>
            </a:r>
            <a:r>
              <a:rPr lang="en-US" sz="1400" dirty="0"/>
              <a:t>.  </a:t>
            </a:r>
          </a:p>
          <a:p>
            <a:endParaRPr lang="en-US" sz="1400" dirty="0"/>
          </a:p>
          <a:p>
            <a:r>
              <a:rPr lang="en-US" sz="1400" dirty="0"/>
              <a:t>These AICS require hundreds of megawatts of power and a space of at least 100,000 square feet.  For comparison, that’s bigger than Trump’s new White House ballroom which could hold two football fields.  All bitcoin miners combined use about the same amount of power as many medium-sized countries such as Thailand or Poland.  That’s more than 200 terawatt hours per year.  </a:t>
            </a:r>
          </a:p>
          <a:p>
            <a:endParaRPr lang="en-US" dirty="0"/>
          </a:p>
          <a:p>
            <a:r>
              <a:rPr lang="en-US" sz="1400" dirty="0"/>
              <a:t>The global water consumption by bitcoin miners is estimated at over 2,200 </a:t>
            </a:r>
            <a:r>
              <a:rPr lang="en-US" sz="1400" dirty="0" err="1"/>
              <a:t>gigaliters</a:t>
            </a:r>
            <a:r>
              <a:rPr lang="en-US" sz="1400" dirty="0"/>
              <a:t> annually which is equivalent to the amount of water used by hundreds of millions of people in developing countries or major cities.  This water is used primarily to cool the computing and electricity generating equipment.  </a:t>
            </a:r>
          </a:p>
          <a:p>
            <a:endParaRPr lang="en-US" dirty="0"/>
          </a:p>
          <a:p>
            <a:r>
              <a:rPr lang="en-US" sz="1400" dirty="0"/>
              <a:t>The picture shows the inside of one building.  There might be 15 or 20 such buildings in one mining farm.  As of late 2024, crypto mining used more energy than AI, although AI is growing faster and may surpass crypto. </a:t>
            </a:r>
          </a:p>
        </p:txBody>
      </p:sp>
      <p:sp>
        <p:nvSpPr>
          <p:cNvPr id="4" name="Slide Number Placeholder 3">
            <a:extLst>
              <a:ext uri="{FF2B5EF4-FFF2-40B4-BE49-F238E27FC236}">
                <a16:creationId xmlns:a16="http://schemas.microsoft.com/office/drawing/2014/main" id="{CD160B8D-DF80-A3A5-97CA-0613680E84A7}"/>
              </a:ext>
            </a:extLst>
          </p:cNvPr>
          <p:cNvSpPr>
            <a:spLocks noGrp="1"/>
          </p:cNvSpPr>
          <p:nvPr>
            <p:ph type="sldNum" sz="quarter" idx="5"/>
          </p:nvPr>
        </p:nvSpPr>
        <p:spPr/>
        <p:txBody>
          <a:bodyPr/>
          <a:lstStyle/>
          <a:p>
            <a:fld id="{BB4CFA79-3D0D-41AC-ADF2-FD2DE0D785C6}" type="slidenum">
              <a:rPr lang="en-US" smtClean="0"/>
              <a:t>17</a:t>
            </a:fld>
            <a:endParaRPr lang="en-US"/>
          </a:p>
        </p:txBody>
      </p:sp>
    </p:spTree>
    <p:extLst>
      <p:ext uri="{BB962C8B-B14F-4D97-AF65-F5344CB8AC3E}">
        <p14:creationId xmlns:p14="http://schemas.microsoft.com/office/powerpoint/2010/main" val="3184365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BB17D-3B3B-718C-DFF5-00E509513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84ECD-1C83-264A-6EB5-9C9858D38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65C9F-A033-6836-0241-A223216A313A}"/>
              </a:ext>
            </a:extLst>
          </p:cNvPr>
          <p:cNvSpPr>
            <a:spLocks noGrp="1"/>
          </p:cNvSpPr>
          <p:nvPr>
            <p:ph type="body" idx="1"/>
          </p:nvPr>
        </p:nvSpPr>
        <p:spPr>
          <a:xfrm>
            <a:off x="237067" y="4400550"/>
            <a:ext cx="6366933" cy="4421478"/>
          </a:xfrm>
        </p:spPr>
        <p:txBody>
          <a:bodyPr/>
          <a:lstStyle/>
          <a:p>
            <a:r>
              <a:rPr lang="en-US" sz="1400" dirty="0"/>
              <a:t>The reason these miners need so much computational power is that they actually compete to see who gets to add a new block to the blockchain.  In order to win, the miner must be the first so solve a complex calculation.  If it is, then all of the transactions in the block they add will be considered confirmed.  Other transactions may have been added to a block by other miners, but if they didn’t win the competition, then those transactions will remain in a validated but not confirmed state in mempools.  </a:t>
            </a:r>
          </a:p>
          <a:p>
            <a:endParaRPr lang="en-US" sz="800" dirty="0"/>
          </a:p>
          <a:p>
            <a:r>
              <a:rPr lang="en-US" sz="1400" dirty="0"/>
              <a:t>The calculation that must be solved involves taking the calculation result from the last-added block and its timestamp and adding a random number called a nonce to it.  Miners run this combined number through a cryptographic hashing function called SHA-256 which creates a unique, 64-digit string called a hash.  This hash must be less than or equal to a target hash set by the network.  This target hash is adjusted by the network about every two weeks to cause new blocks to be added to the blockchain about once every 10 minutes.  </a:t>
            </a:r>
          </a:p>
          <a:p>
            <a:endParaRPr lang="en-US" sz="800" dirty="0"/>
          </a:p>
          <a:p>
            <a:r>
              <a:rPr lang="en-US" sz="1400" dirty="0"/>
              <a:t>If the hash produced by the random number the miner chose is greater than the network target, then a new random number is used to try again.    This is repeated trillions of times a second.  If a number is found that creates a hash less than the network target, the miner broadcasts the solution called proof of work, the network verifies it, and the miner adds its new block of transactions to the blockchain.  </a:t>
            </a:r>
          </a:p>
        </p:txBody>
      </p:sp>
      <p:sp>
        <p:nvSpPr>
          <p:cNvPr id="4" name="Slide Number Placeholder 3">
            <a:extLst>
              <a:ext uri="{FF2B5EF4-FFF2-40B4-BE49-F238E27FC236}">
                <a16:creationId xmlns:a16="http://schemas.microsoft.com/office/drawing/2014/main" id="{F67A9746-721F-D2F7-9E24-CA115ABECC58}"/>
              </a:ext>
            </a:extLst>
          </p:cNvPr>
          <p:cNvSpPr>
            <a:spLocks noGrp="1"/>
          </p:cNvSpPr>
          <p:nvPr>
            <p:ph type="sldNum" sz="quarter" idx="5"/>
          </p:nvPr>
        </p:nvSpPr>
        <p:spPr/>
        <p:txBody>
          <a:bodyPr/>
          <a:lstStyle/>
          <a:p>
            <a:fld id="{BB4CFA79-3D0D-41AC-ADF2-FD2DE0D785C6}" type="slidenum">
              <a:rPr lang="en-US" smtClean="0"/>
              <a:t>18</a:t>
            </a:fld>
            <a:endParaRPr lang="en-US"/>
          </a:p>
        </p:txBody>
      </p:sp>
    </p:spTree>
    <p:extLst>
      <p:ext uri="{BB962C8B-B14F-4D97-AF65-F5344CB8AC3E}">
        <p14:creationId xmlns:p14="http://schemas.microsoft.com/office/powerpoint/2010/main" val="2245700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49B3-161B-3271-2273-E954AFFBD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2F6AE-900B-6649-745B-C900B56B2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9C5CF-E1CC-71AF-D7FB-52338319532D}"/>
              </a:ext>
            </a:extLst>
          </p:cNvPr>
          <p:cNvSpPr>
            <a:spLocks noGrp="1"/>
          </p:cNvSpPr>
          <p:nvPr>
            <p:ph type="body" idx="1"/>
          </p:nvPr>
        </p:nvSpPr>
        <p:spPr>
          <a:xfrm>
            <a:off x="237067" y="4400550"/>
            <a:ext cx="6366933" cy="2489647"/>
          </a:xfrm>
        </p:spPr>
        <p:txBody>
          <a:bodyPr/>
          <a:lstStyle/>
          <a:p>
            <a:r>
              <a:rPr lang="en-US" sz="1400" dirty="0"/>
              <a:t>As a reward for their work, the winning miner not only get the fees associated with the transactions in their block, but they receive newly minted bitcoins.  </a:t>
            </a:r>
          </a:p>
          <a:p>
            <a:endParaRPr lang="en-US" sz="800" dirty="0"/>
          </a:p>
          <a:p>
            <a:r>
              <a:rPr lang="en-US" sz="1400" dirty="0"/>
              <a:t>Currently, the reward is 3.125 bitcoins per block added which is worth something like a quarter of a million dollars depending on the current price for bitcoins.  </a:t>
            </a:r>
          </a:p>
          <a:p>
            <a:endParaRPr lang="en-US" sz="800" dirty="0"/>
          </a:p>
          <a:p>
            <a:r>
              <a:rPr lang="en-US" sz="1400" dirty="0"/>
              <a:t>In addition, they get the fees for the transactions in the block they added.  These vary wildly, but are usually less than $10,000 although in some circumstances they could be 10 times that much.  </a:t>
            </a:r>
          </a:p>
          <a:p>
            <a:endParaRPr lang="en-US" sz="800" dirty="0"/>
          </a:p>
          <a:p>
            <a:r>
              <a:rPr lang="en-US" sz="1400" dirty="0"/>
              <a:t>So, all that computing power, electricity, and water usage are for trying to be the first to guess a random number that will win you some bitcoins and fees.</a:t>
            </a:r>
            <a:endParaRPr lang="en-US" dirty="0"/>
          </a:p>
        </p:txBody>
      </p:sp>
      <p:sp>
        <p:nvSpPr>
          <p:cNvPr id="4" name="Slide Number Placeholder 3">
            <a:extLst>
              <a:ext uri="{FF2B5EF4-FFF2-40B4-BE49-F238E27FC236}">
                <a16:creationId xmlns:a16="http://schemas.microsoft.com/office/drawing/2014/main" id="{249C4309-C5DD-45D4-043B-33477F6F2296}"/>
              </a:ext>
            </a:extLst>
          </p:cNvPr>
          <p:cNvSpPr>
            <a:spLocks noGrp="1"/>
          </p:cNvSpPr>
          <p:nvPr>
            <p:ph type="sldNum" sz="quarter" idx="5"/>
          </p:nvPr>
        </p:nvSpPr>
        <p:spPr/>
        <p:txBody>
          <a:bodyPr/>
          <a:lstStyle/>
          <a:p>
            <a:fld id="{BB4CFA79-3D0D-41AC-ADF2-FD2DE0D785C6}" type="slidenum">
              <a:rPr lang="en-US" smtClean="0"/>
              <a:t>19</a:t>
            </a:fld>
            <a:endParaRPr lang="en-US"/>
          </a:p>
        </p:txBody>
      </p:sp>
    </p:spTree>
    <p:extLst>
      <p:ext uri="{BB962C8B-B14F-4D97-AF65-F5344CB8AC3E}">
        <p14:creationId xmlns:p14="http://schemas.microsoft.com/office/powerpoint/2010/main" val="81990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76948"/>
          </a:xfrm>
        </p:spPr>
        <p:txBody>
          <a:bodyPr/>
          <a:lstStyle/>
          <a:p>
            <a:r>
              <a:rPr lang="en-US" sz="1600" dirty="0"/>
              <a:t>I could simply give you $100 in cash, and that would be that. </a:t>
            </a:r>
          </a:p>
          <a:p>
            <a:endParaRPr lang="en-US" sz="800" dirty="0"/>
          </a:p>
          <a:p>
            <a:r>
              <a:rPr lang="en-US" sz="1600" dirty="0"/>
              <a:t>However, I’d have to go to my bank or an ATM or my mattress to get the cash, and we’d have to be in the same place at the same time so I could hand you the money.  </a:t>
            </a:r>
          </a:p>
          <a:p>
            <a:endParaRPr lang="en-US" sz="800" dirty="0"/>
          </a:p>
          <a:p>
            <a:r>
              <a:rPr lang="en-US" sz="1600" dirty="0"/>
              <a:t>Or, we could use a secure carrier to transport the money, but is there really such a thing as a secure carrier?  And unless you gave me a verifiable receipt, I would have no proof that I paid you.  </a:t>
            </a:r>
          </a:p>
          <a:p>
            <a:endParaRPr lang="en-US" sz="800" dirty="0"/>
          </a:p>
          <a:p>
            <a:r>
              <a:rPr lang="en-US" sz="1600" dirty="0"/>
              <a:t>You might then want to go to your bank or an ATM to deposit the money into your account.  A lot of activities would be required, and a lot of organizations would be involved that would have their hands out for a fee, be subject to hacking, and provide tracking about the transaction which we may or may not want.</a:t>
            </a:r>
          </a:p>
          <a:p>
            <a:endParaRPr lang="en-US" dirty="0"/>
          </a:p>
        </p:txBody>
      </p:sp>
      <p:sp>
        <p:nvSpPr>
          <p:cNvPr id="4" name="Slide Number Placeholder 3"/>
          <p:cNvSpPr>
            <a:spLocks noGrp="1"/>
          </p:cNvSpPr>
          <p:nvPr>
            <p:ph type="sldNum" sz="quarter" idx="5"/>
          </p:nvPr>
        </p:nvSpPr>
        <p:spPr/>
        <p:txBody>
          <a:bodyPr/>
          <a:lstStyle/>
          <a:p>
            <a:fld id="{BB4CFA79-3D0D-41AC-ADF2-FD2DE0D785C6}" type="slidenum">
              <a:rPr lang="en-US" smtClean="0"/>
              <a:t>2</a:t>
            </a:fld>
            <a:endParaRPr lang="en-US"/>
          </a:p>
        </p:txBody>
      </p:sp>
    </p:spTree>
    <p:extLst>
      <p:ext uri="{BB962C8B-B14F-4D97-AF65-F5344CB8AC3E}">
        <p14:creationId xmlns:p14="http://schemas.microsoft.com/office/powerpoint/2010/main" val="335997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FE765-E3A1-7F51-DD43-3C6E1129D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3F5AF-A9A4-E81F-5289-EE658B1C0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60837-660D-2598-153D-5E092881CA15}"/>
              </a:ext>
            </a:extLst>
          </p:cNvPr>
          <p:cNvSpPr>
            <a:spLocks noGrp="1"/>
          </p:cNvSpPr>
          <p:nvPr>
            <p:ph type="body" idx="1"/>
          </p:nvPr>
        </p:nvSpPr>
        <p:spPr>
          <a:xfrm>
            <a:off x="237067" y="4400550"/>
            <a:ext cx="6366933" cy="1832825"/>
          </a:xfrm>
        </p:spPr>
        <p:txBody>
          <a:bodyPr/>
          <a:lstStyle/>
          <a:p>
            <a:r>
              <a:rPr lang="en-US" sz="1400" dirty="0"/>
              <a:t>Interestingly, the reward for adding a block to the blockchain is cut in half roughly every four years until the number of bitcoins reaches 20 million at which point no more bitcoins will be added.  This is expected to happen about 2040.   </a:t>
            </a:r>
          </a:p>
          <a:p>
            <a:endParaRPr lang="en-US" sz="800" dirty="0"/>
          </a:p>
          <a:p>
            <a:r>
              <a:rPr lang="en-US" sz="1400" dirty="0"/>
              <a:t>In 2009, miners got 50 bitcoins per block added. That decreased to 25 in 2012, 12.5 in 2016, 6.25 in 2020, and 3.125 in 2024 which is the current payoff.  </a:t>
            </a:r>
          </a:p>
          <a:p>
            <a:endParaRPr lang="en-US" sz="1400" dirty="0"/>
          </a:p>
          <a:p>
            <a:r>
              <a:rPr lang="en-US" sz="1400" dirty="0"/>
              <a:t>This scale is designed to make bitcoin deflationary and scarce.  </a:t>
            </a:r>
          </a:p>
        </p:txBody>
      </p:sp>
      <p:sp>
        <p:nvSpPr>
          <p:cNvPr id="4" name="Slide Number Placeholder 3">
            <a:extLst>
              <a:ext uri="{FF2B5EF4-FFF2-40B4-BE49-F238E27FC236}">
                <a16:creationId xmlns:a16="http://schemas.microsoft.com/office/drawing/2014/main" id="{509EA61F-2185-A8F8-C3C8-9501D32BEF56}"/>
              </a:ext>
            </a:extLst>
          </p:cNvPr>
          <p:cNvSpPr>
            <a:spLocks noGrp="1"/>
          </p:cNvSpPr>
          <p:nvPr>
            <p:ph type="sldNum" sz="quarter" idx="5"/>
          </p:nvPr>
        </p:nvSpPr>
        <p:spPr/>
        <p:txBody>
          <a:bodyPr/>
          <a:lstStyle/>
          <a:p>
            <a:fld id="{BB4CFA79-3D0D-41AC-ADF2-FD2DE0D785C6}" type="slidenum">
              <a:rPr lang="en-US" smtClean="0"/>
              <a:t>20</a:t>
            </a:fld>
            <a:endParaRPr lang="en-US"/>
          </a:p>
        </p:txBody>
      </p:sp>
    </p:spTree>
    <p:extLst>
      <p:ext uri="{BB962C8B-B14F-4D97-AF65-F5344CB8AC3E}">
        <p14:creationId xmlns:p14="http://schemas.microsoft.com/office/powerpoint/2010/main" val="1313643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F16F8-6359-CD9B-FFC2-E48D3ED5C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EF31B-E47F-DE82-A26D-7B480C957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04723-104A-9D56-C827-CBB5DE0E0751}"/>
              </a:ext>
            </a:extLst>
          </p:cNvPr>
          <p:cNvSpPr>
            <a:spLocks noGrp="1"/>
          </p:cNvSpPr>
          <p:nvPr>
            <p:ph type="body" idx="1"/>
          </p:nvPr>
        </p:nvSpPr>
        <p:spPr>
          <a:xfrm>
            <a:off x="237067" y="4400550"/>
            <a:ext cx="6366933" cy="1072972"/>
          </a:xfrm>
        </p:spPr>
        <p:txBody>
          <a:bodyPr/>
          <a:lstStyle/>
          <a:p>
            <a:r>
              <a:rPr lang="en-US" sz="1400" dirty="0"/>
              <a:t>There are programs called block explorers that allow you to search through the blockchain to determine the balances for different public addresses, track specific transactions and get statistics about the network, so you could use one of these to see where my attempt to pay you in bitcoin stands.</a:t>
            </a:r>
          </a:p>
        </p:txBody>
      </p:sp>
      <p:sp>
        <p:nvSpPr>
          <p:cNvPr id="4" name="Slide Number Placeholder 3">
            <a:extLst>
              <a:ext uri="{FF2B5EF4-FFF2-40B4-BE49-F238E27FC236}">
                <a16:creationId xmlns:a16="http://schemas.microsoft.com/office/drawing/2014/main" id="{232BD092-0C32-6086-4BA0-75A3D7C0B4EB}"/>
              </a:ext>
            </a:extLst>
          </p:cNvPr>
          <p:cNvSpPr>
            <a:spLocks noGrp="1"/>
          </p:cNvSpPr>
          <p:nvPr>
            <p:ph type="sldNum" sz="quarter" idx="5"/>
          </p:nvPr>
        </p:nvSpPr>
        <p:spPr/>
        <p:txBody>
          <a:bodyPr/>
          <a:lstStyle/>
          <a:p>
            <a:fld id="{BB4CFA79-3D0D-41AC-ADF2-FD2DE0D785C6}" type="slidenum">
              <a:rPr lang="en-US" smtClean="0"/>
              <a:t>21</a:t>
            </a:fld>
            <a:endParaRPr lang="en-US"/>
          </a:p>
        </p:txBody>
      </p:sp>
    </p:spTree>
    <p:extLst>
      <p:ext uri="{BB962C8B-B14F-4D97-AF65-F5344CB8AC3E}">
        <p14:creationId xmlns:p14="http://schemas.microsoft.com/office/powerpoint/2010/main" val="3763294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05C1A-B097-0BFE-83A8-E74947A17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A47A7-472D-FF5A-E732-91B7FB75B4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FB4EA-41F7-4399-9E4E-FE2D085816B9}"/>
              </a:ext>
            </a:extLst>
          </p:cNvPr>
          <p:cNvSpPr>
            <a:spLocks noGrp="1"/>
          </p:cNvSpPr>
          <p:nvPr>
            <p:ph type="body" idx="1"/>
          </p:nvPr>
        </p:nvSpPr>
        <p:spPr>
          <a:xfrm>
            <a:off x="237067" y="4400550"/>
            <a:ext cx="6366933" cy="2966166"/>
          </a:xfrm>
        </p:spPr>
        <p:txBody>
          <a:bodyPr/>
          <a:lstStyle/>
          <a:p>
            <a:r>
              <a:rPr lang="en-US" sz="1400" dirty="0"/>
              <a:t>So why buy bitcoins?  Why not just set up your own mining operation and earn bitcoins for adding a block to a blockchain.  </a:t>
            </a:r>
          </a:p>
          <a:p>
            <a:endParaRPr lang="en-US" sz="800" dirty="0"/>
          </a:p>
          <a:p>
            <a:r>
              <a:rPr lang="en-US" sz="1400" dirty="0"/>
              <a:t>Well, actually, you could.  It is estimated that there may be a million bitcoin miners, although some of them combine their resources into mining pools to be able to afford competitive setups.  </a:t>
            </a:r>
          </a:p>
          <a:p>
            <a:endParaRPr lang="en-US" sz="800" dirty="0"/>
          </a:p>
          <a:p>
            <a:r>
              <a:rPr lang="en-US" sz="1400" dirty="0"/>
              <a:t>You could mine bitcoins on your cell phone although you would probably need at least one ASIC to have any chance at all.  You could download the mining software which would connect you to the network and, </a:t>
            </a:r>
            <a:r>
              <a:rPr lang="en-US" sz="1400" i="1" dirty="0"/>
              <a:t>presto </a:t>
            </a:r>
            <a:r>
              <a:rPr lang="en-US" sz="1400" i="1" dirty="0" err="1"/>
              <a:t>chango</a:t>
            </a:r>
            <a:r>
              <a:rPr lang="en-US" sz="1400" dirty="0"/>
              <a:t>, you are a bitcoin miner.  </a:t>
            </a:r>
          </a:p>
          <a:p>
            <a:endParaRPr lang="en-US" sz="1400" dirty="0"/>
          </a:p>
          <a:p>
            <a:r>
              <a:rPr lang="en-US" sz="1400" dirty="0"/>
              <a:t>However, you would be competing with miners that can do 30 </a:t>
            </a:r>
            <a:r>
              <a:rPr lang="en-US" sz="1400" dirty="0" err="1"/>
              <a:t>exehashes</a:t>
            </a:r>
            <a:r>
              <a:rPr lang="en-US" sz="1400" dirty="0"/>
              <a:t> per second, so your odds of ever winning the contest to be the first to solve the calculation are finite but close to zero.</a:t>
            </a:r>
            <a:endParaRPr lang="en-US" sz="1600" dirty="0"/>
          </a:p>
        </p:txBody>
      </p:sp>
      <p:sp>
        <p:nvSpPr>
          <p:cNvPr id="4" name="Slide Number Placeholder 3">
            <a:extLst>
              <a:ext uri="{FF2B5EF4-FFF2-40B4-BE49-F238E27FC236}">
                <a16:creationId xmlns:a16="http://schemas.microsoft.com/office/drawing/2014/main" id="{1455EC1A-86B6-FD77-1DBC-A38E1130ECBC}"/>
              </a:ext>
            </a:extLst>
          </p:cNvPr>
          <p:cNvSpPr>
            <a:spLocks noGrp="1"/>
          </p:cNvSpPr>
          <p:nvPr>
            <p:ph type="sldNum" sz="quarter" idx="5"/>
          </p:nvPr>
        </p:nvSpPr>
        <p:spPr/>
        <p:txBody>
          <a:bodyPr/>
          <a:lstStyle/>
          <a:p>
            <a:fld id="{BB4CFA79-3D0D-41AC-ADF2-FD2DE0D785C6}" type="slidenum">
              <a:rPr lang="en-US" smtClean="0"/>
              <a:t>22</a:t>
            </a:fld>
            <a:endParaRPr lang="en-US"/>
          </a:p>
        </p:txBody>
      </p:sp>
    </p:spTree>
    <p:extLst>
      <p:ext uri="{BB962C8B-B14F-4D97-AF65-F5344CB8AC3E}">
        <p14:creationId xmlns:p14="http://schemas.microsoft.com/office/powerpoint/2010/main" val="248487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2127-7528-3D91-525B-54DECE67F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9929E-638F-3058-1807-44CD68FA5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76C85-50EE-A068-67A9-F9B442B19AE8}"/>
              </a:ext>
            </a:extLst>
          </p:cNvPr>
          <p:cNvSpPr>
            <a:spLocks noGrp="1"/>
          </p:cNvSpPr>
          <p:nvPr>
            <p:ph type="body" idx="1"/>
          </p:nvPr>
        </p:nvSpPr>
        <p:spPr>
          <a:xfrm>
            <a:off x="237067" y="4400550"/>
            <a:ext cx="6366933" cy="3211212"/>
          </a:xfrm>
        </p:spPr>
        <p:txBody>
          <a:bodyPr/>
          <a:lstStyle/>
          <a:p>
            <a:r>
              <a:rPr lang="en-US" sz="1400" dirty="0"/>
              <a:t>So, why not just start your own cryptocurrency and give yourself a bunch of crypto free to start off with?  Well, you could.  In fact, thousands have, but it isn’t simple.  </a:t>
            </a:r>
          </a:p>
          <a:p>
            <a:endParaRPr lang="en-US" sz="1400" dirty="0"/>
          </a:p>
          <a:p>
            <a:r>
              <a:rPr lang="en-US" sz="1400" dirty="0"/>
              <a:t>It requires careful planning, technical development, and adherence to legal requirements.  You can either create a new token on an existing blockchain which is easier and cheaper or build an entirely new blockchain from scratch which is complex and expensive but potentially has greater rewards.  </a:t>
            </a:r>
          </a:p>
          <a:p>
            <a:endParaRPr lang="en-US" sz="1400" dirty="0"/>
          </a:p>
          <a:p>
            <a:r>
              <a:rPr lang="en-US" sz="1400" dirty="0"/>
              <a:t>You would need to document your project idea, technology, and roadmap in a detailed white paper to build investor confidence and provide transparency.   You would need to market your cryptocurrency to the area it is intended to help.  You might do this with special industry-specific features or lower fees for certain markets.  </a:t>
            </a:r>
          </a:p>
          <a:p>
            <a:endParaRPr lang="en-US" sz="1400" dirty="0"/>
          </a:p>
          <a:p>
            <a:r>
              <a:rPr lang="en-US" sz="1400" dirty="0"/>
              <a:t>Basically, it is a lot like starting a new company.</a:t>
            </a:r>
          </a:p>
        </p:txBody>
      </p:sp>
      <p:sp>
        <p:nvSpPr>
          <p:cNvPr id="4" name="Slide Number Placeholder 3">
            <a:extLst>
              <a:ext uri="{FF2B5EF4-FFF2-40B4-BE49-F238E27FC236}">
                <a16:creationId xmlns:a16="http://schemas.microsoft.com/office/drawing/2014/main" id="{9C2DF2DA-9706-B392-2009-BFA1C6C6E15E}"/>
              </a:ext>
            </a:extLst>
          </p:cNvPr>
          <p:cNvSpPr>
            <a:spLocks noGrp="1"/>
          </p:cNvSpPr>
          <p:nvPr>
            <p:ph type="sldNum" sz="quarter" idx="5"/>
          </p:nvPr>
        </p:nvSpPr>
        <p:spPr/>
        <p:txBody>
          <a:bodyPr/>
          <a:lstStyle/>
          <a:p>
            <a:fld id="{BB4CFA79-3D0D-41AC-ADF2-FD2DE0D785C6}" type="slidenum">
              <a:rPr lang="en-US" smtClean="0"/>
              <a:t>23</a:t>
            </a:fld>
            <a:endParaRPr lang="en-US"/>
          </a:p>
        </p:txBody>
      </p:sp>
    </p:spTree>
    <p:extLst>
      <p:ext uri="{BB962C8B-B14F-4D97-AF65-F5344CB8AC3E}">
        <p14:creationId xmlns:p14="http://schemas.microsoft.com/office/powerpoint/2010/main" val="3358040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81C50-9238-EA06-6AEB-107BE12E6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0CB41-8A3C-1712-21F0-9CB159C14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06273-8670-A8A9-5072-0BF2F83D6692}"/>
              </a:ext>
            </a:extLst>
          </p:cNvPr>
          <p:cNvSpPr>
            <a:spLocks noGrp="1"/>
          </p:cNvSpPr>
          <p:nvPr>
            <p:ph type="body" idx="1"/>
          </p:nvPr>
        </p:nvSpPr>
        <p:spPr>
          <a:xfrm>
            <a:off x="237067" y="4400549"/>
            <a:ext cx="6366933" cy="2428619"/>
          </a:xfrm>
        </p:spPr>
        <p:txBody>
          <a:bodyPr/>
          <a:lstStyle/>
          <a:p>
            <a:r>
              <a:rPr lang="en-US" sz="1400" dirty="0"/>
              <a:t>Bitcoin is the first and largest crypto currency having more than half of the market and a market capitalization of about $1.8 trillion. Another very large cryptocurrency is Ethereum with a capitalization of about $360 billion. All other cryptocurrencies are usually grouped as Altcoins.   </a:t>
            </a:r>
          </a:p>
          <a:p>
            <a:endParaRPr lang="en-US" sz="1400" dirty="0"/>
          </a:p>
          <a:p>
            <a:r>
              <a:rPr lang="en-US" sz="1400" dirty="0"/>
              <a:t>Altcoins may have a combined market capitalization of about $200 billion although this number is harder to determine. There are more than 25,000 altcoin currencies. Each has its own miners and own rules. You might invest in these altcoins if you believe there is potential for higher returns than from bitcoins or just to diversify your portfolio.</a:t>
            </a:r>
          </a:p>
        </p:txBody>
      </p:sp>
      <p:sp>
        <p:nvSpPr>
          <p:cNvPr id="4" name="Slide Number Placeholder 3">
            <a:extLst>
              <a:ext uri="{FF2B5EF4-FFF2-40B4-BE49-F238E27FC236}">
                <a16:creationId xmlns:a16="http://schemas.microsoft.com/office/drawing/2014/main" id="{37CF02D6-0540-9DC7-355B-7480CD6B9609}"/>
              </a:ext>
            </a:extLst>
          </p:cNvPr>
          <p:cNvSpPr>
            <a:spLocks noGrp="1"/>
          </p:cNvSpPr>
          <p:nvPr>
            <p:ph type="sldNum" sz="quarter" idx="5"/>
          </p:nvPr>
        </p:nvSpPr>
        <p:spPr/>
        <p:txBody>
          <a:bodyPr/>
          <a:lstStyle/>
          <a:p>
            <a:fld id="{BB4CFA79-3D0D-41AC-ADF2-FD2DE0D785C6}" type="slidenum">
              <a:rPr lang="en-US" smtClean="0"/>
              <a:t>24</a:t>
            </a:fld>
            <a:endParaRPr lang="en-US"/>
          </a:p>
        </p:txBody>
      </p:sp>
    </p:spTree>
    <p:extLst>
      <p:ext uri="{BB962C8B-B14F-4D97-AF65-F5344CB8AC3E}">
        <p14:creationId xmlns:p14="http://schemas.microsoft.com/office/powerpoint/2010/main" val="2027987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0F6E3-FABC-F6B2-7D03-A6FC7F0D1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43FA8-FE29-2F08-958D-993D26F54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CD884-DC4A-1BDE-0616-A5E30A7E1A87}"/>
              </a:ext>
            </a:extLst>
          </p:cNvPr>
          <p:cNvSpPr>
            <a:spLocks noGrp="1"/>
          </p:cNvSpPr>
          <p:nvPr>
            <p:ph type="body" idx="1"/>
          </p:nvPr>
        </p:nvSpPr>
        <p:spPr>
          <a:xfrm>
            <a:off x="237067" y="4400549"/>
            <a:ext cx="6366933" cy="3600451"/>
          </a:xfrm>
        </p:spPr>
        <p:txBody>
          <a:bodyPr/>
          <a:lstStyle/>
          <a:p>
            <a:r>
              <a:rPr lang="en-US" sz="1400" b="1" dirty="0"/>
              <a:t>Advantages of Cryptocurrency</a:t>
            </a:r>
            <a:endParaRPr lang="en-US" sz="1400" dirty="0"/>
          </a:p>
          <a:p>
            <a:endParaRPr lang="en-US" sz="1400" dirty="0"/>
          </a:p>
          <a:p>
            <a:r>
              <a:rPr lang="en-US" sz="1400" dirty="0"/>
              <a:t>So, other than investment potential, what are the advantages of using a cryptocurrency?  Cryptocurrency offers benefits like decentralization, lower transaction fees for international transfers, faster processing, enhanced security, and transparency.  Whether or not this transparency is a good thing depends upon your perspective.  If you are a drug cartel trying to move money around or a corrupt government official accepting bribes, transparency is a wonderful thing.  If you are the guy whose partner threw away the disk with his crypto wallet, then not so much.</a:t>
            </a:r>
          </a:p>
          <a:p>
            <a:endParaRPr lang="en-US" sz="1400" b="1" u="sng" dirty="0"/>
          </a:p>
          <a:p>
            <a:r>
              <a:rPr lang="en-US" sz="1400" b="1" u="sng" dirty="0"/>
              <a:t>Disadvantages of Cryptocurrency</a:t>
            </a:r>
            <a:endParaRPr lang="en-US" sz="1400" dirty="0"/>
          </a:p>
          <a:p>
            <a:r>
              <a:rPr lang="en-US" sz="1400" dirty="0"/>
              <a:t>Crypto suffers from extreme price volatility, high energy use, regulatory uncertainty, security risks from scams and hacks, technical complexity, and potential misuse for illicit activities, making it a high-risk, high-reward asset. Does it have the potential to cause a major disruption to our economy similar to the mortgage crisis of 2008 or even worse?  Probably.</a:t>
            </a:r>
          </a:p>
        </p:txBody>
      </p:sp>
      <p:sp>
        <p:nvSpPr>
          <p:cNvPr id="4" name="Slide Number Placeholder 3">
            <a:extLst>
              <a:ext uri="{FF2B5EF4-FFF2-40B4-BE49-F238E27FC236}">
                <a16:creationId xmlns:a16="http://schemas.microsoft.com/office/drawing/2014/main" id="{0D821540-8945-EC32-4FE2-C1A1D7C31D81}"/>
              </a:ext>
            </a:extLst>
          </p:cNvPr>
          <p:cNvSpPr>
            <a:spLocks noGrp="1"/>
          </p:cNvSpPr>
          <p:nvPr>
            <p:ph type="sldNum" sz="quarter" idx="5"/>
          </p:nvPr>
        </p:nvSpPr>
        <p:spPr/>
        <p:txBody>
          <a:bodyPr/>
          <a:lstStyle/>
          <a:p>
            <a:fld id="{BB4CFA79-3D0D-41AC-ADF2-FD2DE0D785C6}" type="slidenum">
              <a:rPr lang="en-US" smtClean="0"/>
              <a:t>25</a:t>
            </a:fld>
            <a:endParaRPr lang="en-US"/>
          </a:p>
        </p:txBody>
      </p:sp>
    </p:spTree>
    <p:extLst>
      <p:ext uri="{BB962C8B-B14F-4D97-AF65-F5344CB8AC3E}">
        <p14:creationId xmlns:p14="http://schemas.microsoft.com/office/powerpoint/2010/main" val="1462500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0F6E3-FABC-F6B2-7D03-A6FC7F0D1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43FA8-FE29-2F08-958D-993D26F54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CD884-DC4A-1BDE-0616-A5E30A7E1A87}"/>
              </a:ext>
            </a:extLst>
          </p:cNvPr>
          <p:cNvSpPr>
            <a:spLocks noGrp="1"/>
          </p:cNvSpPr>
          <p:nvPr>
            <p:ph type="body" idx="1"/>
          </p:nvPr>
        </p:nvSpPr>
        <p:spPr>
          <a:xfrm>
            <a:off x="237067" y="4400549"/>
            <a:ext cx="6366933" cy="1847851"/>
          </a:xfrm>
        </p:spPr>
        <p:txBody>
          <a:bodyPr/>
          <a:lstStyle/>
          <a:p>
            <a:r>
              <a:rPr lang="en-US" sz="1400" dirty="0"/>
              <a:t>President Trump and his family created their own crypto currency called, unsurprisingly, Trump about the time of his inauguration.  Since they created the crypto themselves, they didn’t have to spend money buying into it.  They kept 80% of the tokens for themselves.  The currency currently has a market capitalization of about $700 million.  Many have considered it an untraceable way to bribe the president in order to be able to receive favors like the best weapons and scarce, highly advanced computer chips.</a:t>
            </a:r>
          </a:p>
        </p:txBody>
      </p:sp>
      <p:sp>
        <p:nvSpPr>
          <p:cNvPr id="4" name="Slide Number Placeholder 3">
            <a:extLst>
              <a:ext uri="{FF2B5EF4-FFF2-40B4-BE49-F238E27FC236}">
                <a16:creationId xmlns:a16="http://schemas.microsoft.com/office/drawing/2014/main" id="{0D821540-8945-EC32-4FE2-C1A1D7C31D81}"/>
              </a:ext>
            </a:extLst>
          </p:cNvPr>
          <p:cNvSpPr>
            <a:spLocks noGrp="1"/>
          </p:cNvSpPr>
          <p:nvPr>
            <p:ph type="sldNum" sz="quarter" idx="5"/>
          </p:nvPr>
        </p:nvSpPr>
        <p:spPr/>
        <p:txBody>
          <a:bodyPr/>
          <a:lstStyle/>
          <a:p>
            <a:fld id="{BB4CFA79-3D0D-41AC-ADF2-FD2DE0D785C6}" type="slidenum">
              <a:rPr lang="en-US" smtClean="0"/>
              <a:t>26</a:t>
            </a:fld>
            <a:endParaRPr lang="en-US"/>
          </a:p>
        </p:txBody>
      </p:sp>
    </p:spTree>
    <p:extLst>
      <p:ext uri="{BB962C8B-B14F-4D97-AF65-F5344CB8AC3E}">
        <p14:creationId xmlns:p14="http://schemas.microsoft.com/office/powerpoint/2010/main" val="1163886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0F6E3-FABC-F6B2-7D03-A6FC7F0D1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43FA8-FE29-2F08-958D-993D26F54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CD884-DC4A-1BDE-0616-A5E30A7E1A87}"/>
              </a:ext>
            </a:extLst>
          </p:cNvPr>
          <p:cNvSpPr>
            <a:spLocks noGrp="1"/>
          </p:cNvSpPr>
          <p:nvPr>
            <p:ph type="body" idx="1"/>
          </p:nvPr>
        </p:nvSpPr>
        <p:spPr>
          <a:xfrm>
            <a:off x="237067" y="4400549"/>
            <a:ext cx="6366933" cy="3600451"/>
          </a:xfrm>
        </p:spPr>
        <p:txBody>
          <a:bodyPr/>
          <a:lstStyle/>
          <a:p>
            <a:r>
              <a:rPr lang="en-US" sz="1400" dirty="0"/>
              <a:t>An example of where being untraceable is a bad thing, at least some of the ransom notes received in the Nancy Guthrie kidnapping case demanded payment in cryptocurrency.  It was never determined that the people making these demands actually held Mrs. Guthrie, but the demand for crypto is interesting.</a:t>
            </a:r>
          </a:p>
        </p:txBody>
      </p:sp>
      <p:sp>
        <p:nvSpPr>
          <p:cNvPr id="4" name="Slide Number Placeholder 3">
            <a:extLst>
              <a:ext uri="{FF2B5EF4-FFF2-40B4-BE49-F238E27FC236}">
                <a16:creationId xmlns:a16="http://schemas.microsoft.com/office/drawing/2014/main" id="{0D821540-8945-EC32-4FE2-C1A1D7C31D81}"/>
              </a:ext>
            </a:extLst>
          </p:cNvPr>
          <p:cNvSpPr>
            <a:spLocks noGrp="1"/>
          </p:cNvSpPr>
          <p:nvPr>
            <p:ph type="sldNum" sz="quarter" idx="5"/>
          </p:nvPr>
        </p:nvSpPr>
        <p:spPr/>
        <p:txBody>
          <a:bodyPr/>
          <a:lstStyle/>
          <a:p>
            <a:fld id="{BB4CFA79-3D0D-41AC-ADF2-FD2DE0D785C6}" type="slidenum">
              <a:rPr lang="en-US" smtClean="0"/>
              <a:t>27</a:t>
            </a:fld>
            <a:endParaRPr lang="en-US"/>
          </a:p>
        </p:txBody>
      </p:sp>
    </p:spTree>
    <p:extLst>
      <p:ext uri="{BB962C8B-B14F-4D97-AF65-F5344CB8AC3E}">
        <p14:creationId xmlns:p14="http://schemas.microsoft.com/office/powerpoint/2010/main" val="1970793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58ED7-AAC6-0D1C-A7AC-51EA99BE4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52E6B-3A6A-C98A-8658-E05FB18BC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DD640-871E-6FEB-34EF-8C71D32DEC86}"/>
              </a:ext>
            </a:extLst>
          </p:cNvPr>
          <p:cNvSpPr>
            <a:spLocks noGrp="1"/>
          </p:cNvSpPr>
          <p:nvPr>
            <p:ph type="body" idx="1"/>
          </p:nvPr>
        </p:nvSpPr>
        <p:spPr>
          <a:xfrm>
            <a:off x="237067" y="4400549"/>
            <a:ext cx="6366933" cy="4563148"/>
          </a:xfrm>
        </p:spPr>
        <p:txBody>
          <a:bodyPr/>
          <a:lstStyle/>
          <a:p>
            <a:r>
              <a:rPr lang="en-US" sz="1400" dirty="0"/>
              <a:t>In conclusion, it is worth remembering a few things.  </a:t>
            </a:r>
          </a:p>
          <a:p>
            <a:endParaRPr lang="en-US" sz="800" dirty="0"/>
          </a:p>
          <a:p>
            <a:r>
              <a:rPr lang="en-US" sz="1400" dirty="0"/>
              <a:t>First, Warren Buffett is widely quoted as saying, "Never invest in a business you cannot understand</a:t>
            </a:r>
            <a:r>
              <a:rPr lang="en-US" sz="1400" b="1" dirty="0"/>
              <a:t>.</a:t>
            </a:r>
            <a:r>
              <a:rPr lang="en-US" sz="1400" dirty="0"/>
              <a:t>"  Trust me, you probably don’t understand crypto.  We haven’t even scratched the surface in this talk.  </a:t>
            </a:r>
          </a:p>
          <a:p>
            <a:endParaRPr lang="en-US" sz="800" dirty="0"/>
          </a:p>
          <a:p>
            <a:r>
              <a:rPr lang="en-US" sz="1400" dirty="0"/>
              <a:t>Second, remember that in the 17th century Netherlands, the prices for rare and exotic tulip bulbs soared to extreme, irrational levels, sometimes exceeding a year’s wages for a single bulb. Many people bought bulbs not for their intrinsic value but with the expectation that prices would keep rising indefinitely.  In February, 1637, a greater fool could not be found and the price of tulip bulbs and in fact the entire financial system of the Netherlands collapsed.  </a:t>
            </a:r>
          </a:p>
          <a:p>
            <a:endParaRPr lang="en-US" sz="800" dirty="0"/>
          </a:p>
          <a:p>
            <a:r>
              <a:rPr lang="en-US" sz="1400" dirty="0"/>
              <a:t>Third, remember remember the crash of 1929 largely caused by speculation.  </a:t>
            </a:r>
          </a:p>
          <a:p>
            <a:endParaRPr lang="en-US" sz="800" dirty="0"/>
          </a:p>
          <a:p>
            <a:r>
              <a:rPr lang="en-US" sz="1400" dirty="0"/>
              <a:t>I would also like to say that this is a very complicated topic, and I have no illusions about having answered all of your questions.  In fact, I’m certain that I don’t know the answers to all of your questions.  I tried to make this presentation accurate, but this is a difficult topic, and I am not a crypto expert.  If there are errors, I hope they are minor.  But I believe that when you leave here tonight, you </a:t>
            </a:r>
            <a:r>
              <a:rPr lang="en-US" sz="1400" dirty="0" err="1"/>
              <a:t>wlll</a:t>
            </a:r>
            <a:r>
              <a:rPr lang="en-US" sz="1400" dirty="0"/>
              <a:t> be ignorant about crypto at a higher level and about more important topics than when you arrived.</a:t>
            </a:r>
          </a:p>
          <a:p>
            <a:endParaRPr lang="en-US" sz="800" dirty="0"/>
          </a:p>
          <a:p>
            <a:r>
              <a:rPr lang="en-US" sz="1400" dirty="0"/>
              <a:t>Lastly, </a:t>
            </a:r>
            <a:r>
              <a:rPr lang="en-US" sz="1400" i="1" dirty="0"/>
              <a:t>Caveat emptor.  </a:t>
            </a:r>
            <a:r>
              <a:rPr lang="en-US" sz="1400" dirty="0"/>
              <a:t>Let the buyer beware.   </a:t>
            </a:r>
            <a:r>
              <a:rPr lang="en-US" sz="1400"/>
              <a:t>Thankyou.</a:t>
            </a:r>
            <a:endParaRPr lang="en-US" sz="1400" dirty="0"/>
          </a:p>
        </p:txBody>
      </p:sp>
      <p:sp>
        <p:nvSpPr>
          <p:cNvPr id="4" name="Slide Number Placeholder 3">
            <a:extLst>
              <a:ext uri="{FF2B5EF4-FFF2-40B4-BE49-F238E27FC236}">
                <a16:creationId xmlns:a16="http://schemas.microsoft.com/office/drawing/2014/main" id="{03420816-6978-52B3-462B-F4D9855307CA}"/>
              </a:ext>
            </a:extLst>
          </p:cNvPr>
          <p:cNvSpPr>
            <a:spLocks noGrp="1"/>
          </p:cNvSpPr>
          <p:nvPr>
            <p:ph type="sldNum" sz="quarter" idx="5"/>
          </p:nvPr>
        </p:nvSpPr>
        <p:spPr/>
        <p:txBody>
          <a:bodyPr/>
          <a:lstStyle/>
          <a:p>
            <a:fld id="{BB4CFA79-3D0D-41AC-ADF2-FD2DE0D785C6}" type="slidenum">
              <a:rPr lang="en-US" smtClean="0"/>
              <a:t>28</a:t>
            </a:fld>
            <a:endParaRPr lang="en-US"/>
          </a:p>
        </p:txBody>
      </p:sp>
    </p:spTree>
    <p:extLst>
      <p:ext uri="{BB962C8B-B14F-4D97-AF65-F5344CB8AC3E}">
        <p14:creationId xmlns:p14="http://schemas.microsoft.com/office/powerpoint/2010/main" val="350658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1F509-B194-C28C-79AC-DE3D40D45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0799E-B386-1712-4EC9-5B6E3F040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4599E-9AC0-FB31-64CB-C90FCF81F743}"/>
              </a:ext>
            </a:extLst>
          </p:cNvPr>
          <p:cNvSpPr>
            <a:spLocks noGrp="1"/>
          </p:cNvSpPr>
          <p:nvPr>
            <p:ph type="body" idx="1"/>
          </p:nvPr>
        </p:nvSpPr>
        <p:spPr>
          <a:xfrm>
            <a:off x="685800" y="4400549"/>
            <a:ext cx="5486400" cy="4138205"/>
          </a:xfrm>
        </p:spPr>
        <p:txBody>
          <a:bodyPr/>
          <a:lstStyle/>
          <a:p>
            <a:r>
              <a:rPr lang="en-US" sz="1600" dirty="0"/>
              <a:t>Alternatively, you might agree to accept a check as payment.  I would still have to figure out how to securely get the check to you.  Once you received the check, you might want to deposit it into your bank account and that could require a trip to your bank or an ATM or using an app on your phone.  </a:t>
            </a:r>
          </a:p>
          <a:p>
            <a:endParaRPr lang="en-US" sz="800" dirty="0"/>
          </a:p>
          <a:p>
            <a:r>
              <a:rPr lang="en-US" sz="1600" dirty="0"/>
              <a:t>If I in fact have $100 in my account, the transaction could go fairly smoothly.  However, if I am short or don’t even have an account, things could get ugly in a hurry.  You would need to contact me to try to get payment, and both your bank and my bank would probably charge hefty fees to process a bad check.  Even if you did eventually get your money, a significant amount of time is likely to elapse and a lot of hassle could be involved.  </a:t>
            </a:r>
          </a:p>
          <a:p>
            <a:endParaRPr lang="en-US" sz="1600" dirty="0"/>
          </a:p>
          <a:p>
            <a:r>
              <a:rPr lang="en-US" sz="1600" dirty="0"/>
              <a:t>In any case, fees would be charged at several steps in the process and, as with cash, the transaction would be easily trackable.</a:t>
            </a:r>
          </a:p>
          <a:p>
            <a:endParaRPr lang="en-US" dirty="0"/>
          </a:p>
        </p:txBody>
      </p:sp>
      <p:sp>
        <p:nvSpPr>
          <p:cNvPr id="4" name="Slide Number Placeholder 3">
            <a:extLst>
              <a:ext uri="{FF2B5EF4-FFF2-40B4-BE49-F238E27FC236}">
                <a16:creationId xmlns:a16="http://schemas.microsoft.com/office/drawing/2014/main" id="{B8DF1021-F28E-4864-228E-EB2364560E15}"/>
              </a:ext>
            </a:extLst>
          </p:cNvPr>
          <p:cNvSpPr>
            <a:spLocks noGrp="1"/>
          </p:cNvSpPr>
          <p:nvPr>
            <p:ph type="sldNum" sz="quarter" idx="5"/>
          </p:nvPr>
        </p:nvSpPr>
        <p:spPr/>
        <p:txBody>
          <a:bodyPr/>
          <a:lstStyle/>
          <a:p>
            <a:fld id="{BB4CFA79-3D0D-41AC-ADF2-FD2DE0D785C6}" type="slidenum">
              <a:rPr lang="en-US" smtClean="0"/>
              <a:t>3</a:t>
            </a:fld>
            <a:endParaRPr lang="en-US"/>
          </a:p>
        </p:txBody>
      </p:sp>
    </p:spTree>
    <p:extLst>
      <p:ext uri="{BB962C8B-B14F-4D97-AF65-F5344CB8AC3E}">
        <p14:creationId xmlns:p14="http://schemas.microsoft.com/office/powerpoint/2010/main" val="224847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38D9-CE9F-4203-1DB8-5948AB88F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0B174-9168-934C-E3C9-388EDA682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86DEA-D4C3-ED67-4CBB-787D0AC6B272}"/>
              </a:ext>
            </a:extLst>
          </p:cNvPr>
          <p:cNvSpPr>
            <a:spLocks noGrp="1"/>
          </p:cNvSpPr>
          <p:nvPr>
            <p:ph type="body" idx="1"/>
          </p:nvPr>
        </p:nvSpPr>
        <p:spPr>
          <a:xfrm>
            <a:off x="685800" y="4400550"/>
            <a:ext cx="5486400" cy="2683873"/>
          </a:xfrm>
        </p:spPr>
        <p:txBody>
          <a:bodyPr/>
          <a:lstStyle/>
          <a:p>
            <a:r>
              <a:rPr lang="en-US" sz="1600" dirty="0"/>
              <a:t>We might agree to use a person-to-person payment app such as Venmo or Zelle.  These can move money directly from my bank account to yours but would require both of us to give these apps access to our accounts.  We would need to communicate certain information to each other about our accounts so that the money could be sent from and to the correct place.  </a:t>
            </a:r>
          </a:p>
          <a:p>
            <a:endParaRPr lang="en-US" sz="800" dirty="0"/>
          </a:p>
          <a:p>
            <a:r>
              <a:rPr lang="en-US" sz="1600" dirty="0"/>
              <a:t>Assuming that we both know how to do it, this is fairly fast, but once you give an app like that access to your account, you need to realize that hacking can and has occurred.  Also, fees would be charged and the transaction would be trackable.</a:t>
            </a:r>
          </a:p>
          <a:p>
            <a:endParaRPr lang="en-US" dirty="0"/>
          </a:p>
        </p:txBody>
      </p:sp>
      <p:sp>
        <p:nvSpPr>
          <p:cNvPr id="4" name="Slide Number Placeholder 3">
            <a:extLst>
              <a:ext uri="{FF2B5EF4-FFF2-40B4-BE49-F238E27FC236}">
                <a16:creationId xmlns:a16="http://schemas.microsoft.com/office/drawing/2014/main" id="{C66EE927-2D33-D855-0F8F-459DEFB65CDD}"/>
              </a:ext>
            </a:extLst>
          </p:cNvPr>
          <p:cNvSpPr>
            <a:spLocks noGrp="1"/>
          </p:cNvSpPr>
          <p:nvPr>
            <p:ph type="sldNum" sz="quarter" idx="5"/>
          </p:nvPr>
        </p:nvSpPr>
        <p:spPr/>
        <p:txBody>
          <a:bodyPr/>
          <a:lstStyle/>
          <a:p>
            <a:fld id="{BB4CFA79-3D0D-41AC-ADF2-FD2DE0D785C6}" type="slidenum">
              <a:rPr lang="en-US" smtClean="0"/>
              <a:t>4</a:t>
            </a:fld>
            <a:endParaRPr lang="en-US"/>
          </a:p>
        </p:txBody>
      </p:sp>
    </p:spTree>
    <p:extLst>
      <p:ext uri="{BB962C8B-B14F-4D97-AF65-F5344CB8AC3E}">
        <p14:creationId xmlns:p14="http://schemas.microsoft.com/office/powerpoint/2010/main" val="22590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50DB1-007C-4343-C1D9-2C8AC8FC5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F083C-06BC-8E90-9F78-B570D4101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48B31-FD39-F21A-865D-84740F9DE32F}"/>
              </a:ext>
            </a:extLst>
          </p:cNvPr>
          <p:cNvSpPr>
            <a:spLocks noGrp="1"/>
          </p:cNvSpPr>
          <p:nvPr>
            <p:ph type="body" idx="1"/>
          </p:nvPr>
        </p:nvSpPr>
        <p:spPr>
          <a:xfrm>
            <a:off x="685800" y="4400550"/>
            <a:ext cx="5486400" cy="2583724"/>
          </a:xfrm>
        </p:spPr>
        <p:txBody>
          <a:bodyPr/>
          <a:lstStyle/>
          <a:p>
            <a:r>
              <a:rPr lang="en-US" sz="1600" dirty="0"/>
              <a:t>In 2009, partly in response to the mistrust of banks created by the 2008 economic crisis, partly from annoyance at transaction fees, partly in a desire to speed the transfer of money, and partly to attain greater security and anonymity, Satoshi Nakamoto, the pseudonym of the still unknown creator of cryptocurrency, released Bitcoin. </a:t>
            </a:r>
          </a:p>
          <a:p>
            <a:endParaRPr lang="en-US" sz="800" dirty="0"/>
          </a:p>
          <a:p>
            <a:r>
              <a:rPr lang="en-US" sz="1600" dirty="0"/>
              <a:t>He strove to show that another type of currency is possible, allowing for international and decentralized use without relying on any financial institutions. </a:t>
            </a:r>
          </a:p>
          <a:p>
            <a:endParaRPr lang="en-US" dirty="0"/>
          </a:p>
        </p:txBody>
      </p:sp>
      <p:sp>
        <p:nvSpPr>
          <p:cNvPr id="4" name="Slide Number Placeholder 3">
            <a:extLst>
              <a:ext uri="{FF2B5EF4-FFF2-40B4-BE49-F238E27FC236}">
                <a16:creationId xmlns:a16="http://schemas.microsoft.com/office/drawing/2014/main" id="{C8988ED8-91F3-3EF7-EBE2-F15BDA48DF58}"/>
              </a:ext>
            </a:extLst>
          </p:cNvPr>
          <p:cNvSpPr>
            <a:spLocks noGrp="1"/>
          </p:cNvSpPr>
          <p:nvPr>
            <p:ph type="sldNum" sz="quarter" idx="5"/>
          </p:nvPr>
        </p:nvSpPr>
        <p:spPr/>
        <p:txBody>
          <a:bodyPr/>
          <a:lstStyle/>
          <a:p>
            <a:fld id="{BB4CFA79-3D0D-41AC-ADF2-FD2DE0D785C6}" type="slidenum">
              <a:rPr lang="en-US" smtClean="0"/>
              <a:t>5</a:t>
            </a:fld>
            <a:endParaRPr lang="en-US"/>
          </a:p>
        </p:txBody>
      </p:sp>
    </p:spTree>
    <p:extLst>
      <p:ext uri="{BB962C8B-B14F-4D97-AF65-F5344CB8AC3E}">
        <p14:creationId xmlns:p14="http://schemas.microsoft.com/office/powerpoint/2010/main" val="243685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D0A37-F06B-C555-D805-0A53AF772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C20B5-0A00-21A2-1A55-71C117494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D4D01-16F0-1C20-F025-B0368569FB30}"/>
              </a:ext>
            </a:extLst>
          </p:cNvPr>
          <p:cNvSpPr>
            <a:spLocks noGrp="1"/>
          </p:cNvSpPr>
          <p:nvPr>
            <p:ph type="body" idx="1"/>
          </p:nvPr>
        </p:nvSpPr>
        <p:spPr>
          <a:xfrm>
            <a:off x="685800" y="4400550"/>
            <a:ext cx="5486400" cy="4125142"/>
          </a:xfrm>
        </p:spPr>
        <p:txBody>
          <a:bodyPr/>
          <a:lstStyle/>
          <a:p>
            <a:r>
              <a:rPr lang="en-US" sz="1600" dirty="0"/>
              <a:t>Cryptocurrency is a digital currency that uses cryptography for security.   </a:t>
            </a:r>
          </a:p>
          <a:p>
            <a:endParaRPr lang="en-US" sz="800" dirty="0"/>
          </a:p>
          <a:p>
            <a:r>
              <a:rPr lang="en-US" sz="1600" dirty="0"/>
              <a:t>A </a:t>
            </a:r>
            <a:r>
              <a:rPr lang="en-US" sz="1600" b="1" dirty="0"/>
              <a:t>digital currency</a:t>
            </a:r>
            <a:r>
              <a:rPr lang="en-US" sz="1600" dirty="0"/>
              <a:t> is one that exists only as entries in a ledger.  There are no physical coins or bills or certificates involved and nothing that has real value such as stock or real estate.  It only exists as leger entries.  </a:t>
            </a:r>
          </a:p>
          <a:p>
            <a:endParaRPr lang="en-US" sz="800" b="1" dirty="0"/>
          </a:p>
          <a:p>
            <a:r>
              <a:rPr lang="en-US" sz="1600" b="1" dirty="0"/>
              <a:t>Cryptography</a:t>
            </a:r>
            <a:r>
              <a:rPr lang="en-US" sz="1600" dirty="0"/>
              <a:t> secures information in the leger by using coded algorithms to transform entries into an unreadable format in a process called encryption and back again in a process called decryption.  </a:t>
            </a:r>
          </a:p>
          <a:p>
            <a:endParaRPr lang="en-US" sz="800" dirty="0"/>
          </a:p>
          <a:p>
            <a:r>
              <a:rPr lang="en-US" sz="1600" dirty="0"/>
              <a:t>This ledger in cryptocurrency is decentralized, meaning it is not controlled by a central authority like a government or financial institution. There are many copies of the ledger, and it exists on a decentralized network using a technology called blockchain to record and verify transactions. </a:t>
            </a:r>
          </a:p>
          <a:p>
            <a:endParaRPr lang="en-US" dirty="0"/>
          </a:p>
        </p:txBody>
      </p:sp>
      <p:sp>
        <p:nvSpPr>
          <p:cNvPr id="4" name="Slide Number Placeholder 3">
            <a:extLst>
              <a:ext uri="{FF2B5EF4-FFF2-40B4-BE49-F238E27FC236}">
                <a16:creationId xmlns:a16="http://schemas.microsoft.com/office/drawing/2014/main" id="{EC6E2B0D-A414-34B2-031F-D5A4ADA7C962}"/>
              </a:ext>
            </a:extLst>
          </p:cNvPr>
          <p:cNvSpPr>
            <a:spLocks noGrp="1"/>
          </p:cNvSpPr>
          <p:nvPr>
            <p:ph type="sldNum" sz="quarter" idx="5"/>
          </p:nvPr>
        </p:nvSpPr>
        <p:spPr/>
        <p:txBody>
          <a:bodyPr/>
          <a:lstStyle/>
          <a:p>
            <a:fld id="{BB4CFA79-3D0D-41AC-ADF2-FD2DE0D785C6}" type="slidenum">
              <a:rPr lang="en-US" smtClean="0"/>
              <a:t>6</a:t>
            </a:fld>
            <a:endParaRPr lang="en-US"/>
          </a:p>
        </p:txBody>
      </p:sp>
    </p:spTree>
    <p:extLst>
      <p:ext uri="{BB962C8B-B14F-4D97-AF65-F5344CB8AC3E}">
        <p14:creationId xmlns:p14="http://schemas.microsoft.com/office/powerpoint/2010/main" val="336857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AAF24-FA27-2CE9-45F6-CFD5674E9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ED91A-F68C-7C29-2221-D4B6A9F0E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60267-3D1E-BBB7-2B54-8B5C86B2D055}"/>
              </a:ext>
            </a:extLst>
          </p:cNvPr>
          <p:cNvSpPr>
            <a:spLocks noGrp="1"/>
          </p:cNvSpPr>
          <p:nvPr>
            <p:ph type="body" idx="1"/>
          </p:nvPr>
        </p:nvSpPr>
        <p:spPr>
          <a:xfrm>
            <a:off x="685800" y="4400550"/>
            <a:ext cx="5486400" cy="2953839"/>
          </a:xfrm>
        </p:spPr>
        <p:txBody>
          <a:bodyPr/>
          <a:lstStyle/>
          <a:p>
            <a:r>
              <a:rPr lang="en-US" sz="1600" dirty="0"/>
              <a:t>If you had agreed to accept crypto in payment for the $100, you and I would both need to have crypto wallets.  </a:t>
            </a:r>
          </a:p>
          <a:p>
            <a:endParaRPr lang="en-US" sz="800" b="1" dirty="0"/>
          </a:p>
          <a:p>
            <a:r>
              <a:rPr lang="en-US" sz="1600" b="1" dirty="0"/>
              <a:t>Crypto wallets</a:t>
            </a:r>
            <a:r>
              <a:rPr lang="en-US" sz="1600" dirty="0"/>
              <a:t> are apps used to store and manage the cryptographic keys that provide access to cryptocurrencies. They do not hold the actual currency, but allow you to interact with the blockchain network to send, receive, and manage your funds securely. </a:t>
            </a:r>
          </a:p>
          <a:p>
            <a:endParaRPr lang="en-US" sz="800" dirty="0"/>
          </a:p>
          <a:p>
            <a:r>
              <a:rPr lang="en-US" sz="1600" dirty="0"/>
              <a:t>Examples of crypto wallets are Crypto.com, </a:t>
            </a:r>
            <a:r>
              <a:rPr lang="en-US" sz="1600" dirty="0" err="1"/>
              <a:t>Tangem</a:t>
            </a:r>
            <a:r>
              <a:rPr lang="en-US" sz="1600" dirty="0"/>
              <a:t> Wallet, and Coinbase Wallet.  Most wallets work best on cell phones, but there are some that work on PCs or Macs.	</a:t>
            </a:r>
          </a:p>
          <a:p>
            <a:endParaRPr lang="en-US" sz="1600" dirty="0"/>
          </a:p>
        </p:txBody>
      </p:sp>
      <p:sp>
        <p:nvSpPr>
          <p:cNvPr id="4" name="Slide Number Placeholder 3">
            <a:extLst>
              <a:ext uri="{FF2B5EF4-FFF2-40B4-BE49-F238E27FC236}">
                <a16:creationId xmlns:a16="http://schemas.microsoft.com/office/drawing/2014/main" id="{83299A85-F590-B899-0913-FE6BE5E7599D}"/>
              </a:ext>
            </a:extLst>
          </p:cNvPr>
          <p:cNvSpPr>
            <a:spLocks noGrp="1"/>
          </p:cNvSpPr>
          <p:nvPr>
            <p:ph type="sldNum" sz="quarter" idx="5"/>
          </p:nvPr>
        </p:nvSpPr>
        <p:spPr/>
        <p:txBody>
          <a:bodyPr/>
          <a:lstStyle/>
          <a:p>
            <a:fld id="{BB4CFA79-3D0D-41AC-ADF2-FD2DE0D785C6}" type="slidenum">
              <a:rPr lang="en-US" smtClean="0"/>
              <a:t>7</a:t>
            </a:fld>
            <a:endParaRPr lang="en-US"/>
          </a:p>
        </p:txBody>
      </p:sp>
    </p:spTree>
    <p:extLst>
      <p:ext uri="{BB962C8B-B14F-4D97-AF65-F5344CB8AC3E}">
        <p14:creationId xmlns:p14="http://schemas.microsoft.com/office/powerpoint/2010/main" val="253675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6CF05-FFE0-8DB6-36D7-E958E599B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83661-D6FF-BC5E-CFA9-A98A904B6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18D6F-81B0-7384-D780-51EC90A61480}"/>
              </a:ext>
            </a:extLst>
          </p:cNvPr>
          <p:cNvSpPr>
            <a:spLocks noGrp="1"/>
          </p:cNvSpPr>
          <p:nvPr>
            <p:ph type="body" idx="1"/>
          </p:nvPr>
        </p:nvSpPr>
        <p:spPr>
          <a:xfrm>
            <a:off x="685800" y="4400549"/>
            <a:ext cx="5486400" cy="3790414"/>
          </a:xfrm>
        </p:spPr>
        <p:txBody>
          <a:bodyPr/>
          <a:lstStyle/>
          <a:p>
            <a:r>
              <a:rPr lang="en-US" sz="1600" dirty="0"/>
              <a:t>The price of crypto can change rapidly based upon supply and demand and market sentiment. Accepting crypto is more like agreeing to accept stock shares for payment than it is like accepting money.  That is why some prefer the term </a:t>
            </a:r>
            <a:r>
              <a:rPr lang="en-US" sz="1600" b="1" dirty="0" err="1"/>
              <a:t>cyptoassets</a:t>
            </a:r>
            <a:r>
              <a:rPr lang="en-US" sz="1600" dirty="0"/>
              <a:t> to </a:t>
            </a:r>
            <a:r>
              <a:rPr lang="en-US" sz="1600" b="1" dirty="0"/>
              <a:t>cryptocurrency</a:t>
            </a:r>
            <a:r>
              <a:rPr lang="en-US" sz="1600" dirty="0"/>
              <a:t>.  </a:t>
            </a:r>
          </a:p>
          <a:p>
            <a:endParaRPr lang="en-US" sz="800" dirty="0"/>
          </a:p>
          <a:p>
            <a:r>
              <a:rPr lang="en-US" sz="1600" dirty="0"/>
              <a:t>The price can vary significantly between the time you agree to accept it and the time you get it.  So how do I know how much crypto to send you to cover my $100 debt?  Well, actually, I don’t.  I can look up the current value of my crypto on a cryptocurrency exchange, and my wallet will probably convert dollars to crypto for me, but you and I will have to agree that we will use the price at a particular time knowing that the dollar value of the crypto you actually receive could be more or less when the transaction is actually confirmed. </a:t>
            </a:r>
          </a:p>
        </p:txBody>
      </p:sp>
      <p:sp>
        <p:nvSpPr>
          <p:cNvPr id="4" name="Slide Number Placeholder 3">
            <a:extLst>
              <a:ext uri="{FF2B5EF4-FFF2-40B4-BE49-F238E27FC236}">
                <a16:creationId xmlns:a16="http://schemas.microsoft.com/office/drawing/2014/main" id="{38E165C1-EC81-02D1-E2A6-CDFBAAFE29E6}"/>
              </a:ext>
            </a:extLst>
          </p:cNvPr>
          <p:cNvSpPr>
            <a:spLocks noGrp="1"/>
          </p:cNvSpPr>
          <p:nvPr>
            <p:ph type="sldNum" sz="quarter" idx="5"/>
          </p:nvPr>
        </p:nvSpPr>
        <p:spPr/>
        <p:txBody>
          <a:bodyPr/>
          <a:lstStyle/>
          <a:p>
            <a:fld id="{BB4CFA79-3D0D-41AC-ADF2-FD2DE0D785C6}" type="slidenum">
              <a:rPr lang="en-US" smtClean="0"/>
              <a:t>8</a:t>
            </a:fld>
            <a:endParaRPr lang="en-US"/>
          </a:p>
        </p:txBody>
      </p:sp>
    </p:spTree>
    <p:extLst>
      <p:ext uri="{BB962C8B-B14F-4D97-AF65-F5344CB8AC3E}">
        <p14:creationId xmlns:p14="http://schemas.microsoft.com/office/powerpoint/2010/main" val="315492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942C6-DDBD-0B14-9FA2-7D6A32219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6F3DC0-8ABF-ABE1-B71A-BFB81AC22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7351A-764B-2A9B-7635-4A6CB2263FBC}"/>
              </a:ext>
            </a:extLst>
          </p:cNvPr>
          <p:cNvSpPr>
            <a:spLocks noGrp="1"/>
          </p:cNvSpPr>
          <p:nvPr>
            <p:ph type="body" idx="1"/>
          </p:nvPr>
        </p:nvSpPr>
        <p:spPr>
          <a:xfrm>
            <a:off x="237067" y="4400550"/>
            <a:ext cx="6366933" cy="4464776"/>
          </a:xfrm>
        </p:spPr>
        <p:txBody>
          <a:bodyPr/>
          <a:lstStyle/>
          <a:p>
            <a:r>
              <a:rPr lang="en-US" sz="1300" dirty="0"/>
              <a:t>Every crypto holder has both a public and a private wallet address.  These are strings of letters and numbers, usually at least 30 characters in length.  Your public address is analogous to your email address or phone number.  It is what someone would use to send crypto to you.  Your private address is analogous to your password.  It must be included in transactions to make them valid, but it is encrypted and can only be viewed when securely decrypted.  It is important to know that public addresses are specific to a particular type of crypto currency.  Although Bitcoin is the first and largest crypto currency, it is by no means the only one. </a:t>
            </a:r>
          </a:p>
          <a:p>
            <a:r>
              <a:rPr lang="en-US" sz="1300" dirty="0"/>
              <a:t> </a:t>
            </a:r>
          </a:p>
          <a:p>
            <a:r>
              <a:rPr lang="en-US" sz="1300" dirty="0"/>
              <a:t>Before you can send someone crypto, you must get their public address for the type of crypto you will be sending them.  They will usually go to their wallet and copy their public address and paste it into an email or text message that they will send to you.  It is really important that this be done correctly.  Sending crypto to an invalid address or to the address for a different kind of crypto can result in an irreversible loss of funds.  There is no central financial institution that can bail you out. That is why it is strongly advised that you send a small test amount to someone before you send a significant amount of bitcoin. </a:t>
            </a:r>
          </a:p>
          <a:p>
            <a:endParaRPr lang="en-US" sz="800" dirty="0"/>
          </a:p>
          <a:p>
            <a:r>
              <a:rPr lang="en-US" sz="1300" dirty="0"/>
              <a:t>In fact, in 2013, a British engineer named James Howells lost access to a fortune in Bitcoin after his partner accidentally threw away a hard drive containing private keys to 8,000 Bitcoins. The current value of his loss is at least three quarters of a billion dollars.  In spite of considerable research and dumpster diving in the </a:t>
            </a:r>
            <a:r>
              <a:rPr lang="en-US" sz="1300" dirty="0" err="1"/>
              <a:t>Docksway</a:t>
            </a:r>
            <a:r>
              <a:rPr lang="en-US" sz="1300" dirty="0"/>
              <a:t> landfill in Newport, Wales, he was unable to recover his loss.  </a:t>
            </a:r>
          </a:p>
          <a:p>
            <a:endParaRPr lang="en-US" sz="1600" dirty="0"/>
          </a:p>
        </p:txBody>
      </p:sp>
      <p:sp>
        <p:nvSpPr>
          <p:cNvPr id="4" name="Slide Number Placeholder 3">
            <a:extLst>
              <a:ext uri="{FF2B5EF4-FFF2-40B4-BE49-F238E27FC236}">
                <a16:creationId xmlns:a16="http://schemas.microsoft.com/office/drawing/2014/main" id="{92693BD1-92FA-CB0D-4A01-66DDA5038F21}"/>
              </a:ext>
            </a:extLst>
          </p:cNvPr>
          <p:cNvSpPr>
            <a:spLocks noGrp="1"/>
          </p:cNvSpPr>
          <p:nvPr>
            <p:ph type="sldNum" sz="quarter" idx="5"/>
          </p:nvPr>
        </p:nvSpPr>
        <p:spPr/>
        <p:txBody>
          <a:bodyPr/>
          <a:lstStyle/>
          <a:p>
            <a:fld id="{BB4CFA79-3D0D-41AC-ADF2-FD2DE0D785C6}" type="slidenum">
              <a:rPr lang="en-US" smtClean="0"/>
              <a:t>9</a:t>
            </a:fld>
            <a:endParaRPr lang="en-US"/>
          </a:p>
        </p:txBody>
      </p:sp>
    </p:spTree>
    <p:extLst>
      <p:ext uri="{BB962C8B-B14F-4D97-AF65-F5344CB8AC3E}">
        <p14:creationId xmlns:p14="http://schemas.microsoft.com/office/powerpoint/2010/main" val="236561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7708-DCC0-635B-D962-0AA6C8EA12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0043C9-5485-6645-EDF0-5C3BD440DC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75412-4766-BEB7-9067-F3CEC071D611}"/>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5" name="Footer Placeholder 4">
            <a:extLst>
              <a:ext uri="{FF2B5EF4-FFF2-40B4-BE49-F238E27FC236}">
                <a16:creationId xmlns:a16="http://schemas.microsoft.com/office/drawing/2014/main" id="{8ADF84F7-12D5-2C8F-8C5A-3AE4ECCF8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D243A-179A-2384-034E-074BA789D36F}"/>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239853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0A8E-6EE4-6B27-7315-D07C369B99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E22F4-EA63-0ECD-C8AC-5DAB3E2FCF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B8B7E-24CC-EE9C-B398-9C26116E6461}"/>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5" name="Footer Placeholder 4">
            <a:extLst>
              <a:ext uri="{FF2B5EF4-FFF2-40B4-BE49-F238E27FC236}">
                <a16:creationId xmlns:a16="http://schemas.microsoft.com/office/drawing/2014/main" id="{03D246E2-945E-7E93-9A97-442904298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2769B-3249-A88F-7B93-2A4CDDD73D70}"/>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280520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AE34B5-319F-7295-331A-163F05922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11370-AEDA-30A9-71B5-0B484AE616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9003F-2E7E-0E64-2FA2-06FFE297D9B3}"/>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5" name="Footer Placeholder 4">
            <a:extLst>
              <a:ext uri="{FF2B5EF4-FFF2-40B4-BE49-F238E27FC236}">
                <a16:creationId xmlns:a16="http://schemas.microsoft.com/office/drawing/2014/main" id="{0216054E-70CB-B9F3-9EE9-F671F109E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03849-5BDA-52DB-822F-A79530796015}"/>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380072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8F06-E679-CFBF-EB1F-EE39F5E3C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867F2-9382-74B4-FAD5-A54BA8CA04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CAF7C-9064-22B1-1F56-C6C1C8B236DC}"/>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5" name="Footer Placeholder 4">
            <a:extLst>
              <a:ext uri="{FF2B5EF4-FFF2-40B4-BE49-F238E27FC236}">
                <a16:creationId xmlns:a16="http://schemas.microsoft.com/office/drawing/2014/main" id="{02715911-B365-2979-583D-5D29DC5AA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3368E-7CD2-6E9A-FB7A-A9485043135C}"/>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344000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028E-0B58-3038-C4A4-94CB7883C7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1B8489-E6D4-B910-C4CA-7B3DDC8CD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64639E-8D91-EFB3-542F-20899308A863}"/>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5" name="Footer Placeholder 4">
            <a:extLst>
              <a:ext uri="{FF2B5EF4-FFF2-40B4-BE49-F238E27FC236}">
                <a16:creationId xmlns:a16="http://schemas.microsoft.com/office/drawing/2014/main" id="{B4DDCD79-2816-9F84-01D3-FA3FA35ED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F1D84-41CB-652B-F656-4708A9BEBBDD}"/>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267277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4476-167D-4730-277B-17D488A487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1BF4B-00BA-5FBF-84C9-BEEC4C9A3B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F3F31C-3BDE-288F-0173-A08E894085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96C3D1-FE4B-122E-7C1E-15EE49BB2D9B}"/>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6" name="Footer Placeholder 5">
            <a:extLst>
              <a:ext uri="{FF2B5EF4-FFF2-40B4-BE49-F238E27FC236}">
                <a16:creationId xmlns:a16="http://schemas.microsoft.com/office/drawing/2014/main" id="{7FE2F0AB-321D-9F87-8786-5F7C5DFB3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F7669-E30F-F2D2-A7F3-B5F095315C76}"/>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237802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99E3-8638-3291-DC7F-FB3FFD826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1FFD1D-2F34-6753-9FAF-04F6732ED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64DDEF-B894-3654-163F-275232172E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61388E-0489-85D5-BFA6-A93B5EA1C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7FC1BA-3267-468B-B029-AC0E97459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B0E1C9-2E18-F8F3-B773-7A3FB5182D06}"/>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8" name="Footer Placeholder 7">
            <a:extLst>
              <a:ext uri="{FF2B5EF4-FFF2-40B4-BE49-F238E27FC236}">
                <a16:creationId xmlns:a16="http://schemas.microsoft.com/office/drawing/2014/main" id="{F5216E63-F3CB-A80B-7138-E728550052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8B8369-A72B-B7F8-EB8F-1CD6227472E4}"/>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297738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51CE-A37B-1DB6-F0EB-B34A9E64BF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97149F-3D34-FB9A-0E4B-2453E6BABAE9}"/>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4" name="Footer Placeholder 3">
            <a:extLst>
              <a:ext uri="{FF2B5EF4-FFF2-40B4-BE49-F238E27FC236}">
                <a16:creationId xmlns:a16="http://schemas.microsoft.com/office/drawing/2014/main" id="{D561BB50-D4EF-4971-1F05-CC3E950045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0292A8-73B0-654C-7571-069C6D904EC8}"/>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240837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28C727-E587-8405-A676-E34808E5CEF9}"/>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3" name="Footer Placeholder 2">
            <a:extLst>
              <a:ext uri="{FF2B5EF4-FFF2-40B4-BE49-F238E27FC236}">
                <a16:creationId xmlns:a16="http://schemas.microsoft.com/office/drawing/2014/main" id="{6A1C15AB-35DE-4521-F912-18F1CA0391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63F0C3-EAF9-D19B-E617-D04DF84116EF}"/>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406802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2EAE-0FE8-1E8E-941E-9470D588C1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504CF7-C710-20D5-1979-FC0C555B7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2A48C9-0B69-9A0C-12C3-95A415249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ECBA3-D30C-8587-41A4-6875EE1AAF73}"/>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6" name="Footer Placeholder 5">
            <a:extLst>
              <a:ext uri="{FF2B5EF4-FFF2-40B4-BE49-F238E27FC236}">
                <a16:creationId xmlns:a16="http://schemas.microsoft.com/office/drawing/2014/main" id="{5E307E57-2EEA-4E5B-5DF3-6F86D8104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92E13-913A-C63B-F786-1764A0F63E71}"/>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147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7A20-AC8B-8C1F-477B-967021B49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EA9E16-4AC3-5F28-FBE4-86D64537BF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F84F40-7F23-0F88-0383-24C566BA3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1D5D4-9074-0D47-1AAD-DBF8D6A629D1}"/>
              </a:ext>
            </a:extLst>
          </p:cNvPr>
          <p:cNvSpPr>
            <a:spLocks noGrp="1"/>
          </p:cNvSpPr>
          <p:nvPr>
            <p:ph type="dt" sz="half" idx="10"/>
          </p:nvPr>
        </p:nvSpPr>
        <p:spPr/>
        <p:txBody>
          <a:bodyPr/>
          <a:lstStyle/>
          <a:p>
            <a:fld id="{DFC8473C-21ED-4314-83A1-2D4BDAFBC3BB}" type="datetimeFigureOut">
              <a:rPr lang="en-US" smtClean="0"/>
              <a:t>4/24/26</a:t>
            </a:fld>
            <a:endParaRPr lang="en-US"/>
          </a:p>
        </p:txBody>
      </p:sp>
      <p:sp>
        <p:nvSpPr>
          <p:cNvPr id="6" name="Footer Placeholder 5">
            <a:extLst>
              <a:ext uri="{FF2B5EF4-FFF2-40B4-BE49-F238E27FC236}">
                <a16:creationId xmlns:a16="http://schemas.microsoft.com/office/drawing/2014/main" id="{DAA7C1A8-40AF-C005-46D3-BC25DCF1B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83F2A-D172-B300-E128-295A3489C403}"/>
              </a:ext>
            </a:extLst>
          </p:cNvPr>
          <p:cNvSpPr>
            <a:spLocks noGrp="1"/>
          </p:cNvSpPr>
          <p:nvPr>
            <p:ph type="sldNum" sz="quarter" idx="12"/>
          </p:nvPr>
        </p:nvSpPr>
        <p:spPr/>
        <p:txBody>
          <a:bodyPr/>
          <a:lstStyle/>
          <a:p>
            <a:fld id="{4C1C5A73-13F2-4267-BEF1-7095CBC48C9B}" type="slidenum">
              <a:rPr lang="en-US" smtClean="0"/>
              <a:t>‹#›</a:t>
            </a:fld>
            <a:endParaRPr lang="en-US"/>
          </a:p>
        </p:txBody>
      </p:sp>
    </p:spTree>
    <p:extLst>
      <p:ext uri="{BB962C8B-B14F-4D97-AF65-F5344CB8AC3E}">
        <p14:creationId xmlns:p14="http://schemas.microsoft.com/office/powerpoint/2010/main" val="234576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6FFAB-6053-70CC-7AE4-8A14B502AA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013E08-FC26-3D7B-5567-7C0A23AAB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AFB84-A78E-7DA8-0D83-5F2C584A7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8473C-21ED-4314-83A1-2D4BDAFBC3BB}" type="datetimeFigureOut">
              <a:rPr lang="en-US" smtClean="0"/>
              <a:t>4/24/26</a:t>
            </a:fld>
            <a:endParaRPr lang="en-US"/>
          </a:p>
        </p:txBody>
      </p:sp>
      <p:sp>
        <p:nvSpPr>
          <p:cNvPr id="5" name="Footer Placeholder 4">
            <a:extLst>
              <a:ext uri="{FF2B5EF4-FFF2-40B4-BE49-F238E27FC236}">
                <a16:creationId xmlns:a16="http://schemas.microsoft.com/office/drawing/2014/main" id="{A0A33489-6FF3-3496-2C7A-F0ED1E218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455CD4-2EAA-0E3C-8F02-5B8FE06A2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C5A73-13F2-4267-BEF1-7095CBC48C9B}" type="slidenum">
              <a:rPr lang="en-US" smtClean="0"/>
              <a:t>‹#›</a:t>
            </a:fld>
            <a:endParaRPr lang="en-US"/>
          </a:p>
        </p:txBody>
      </p:sp>
    </p:spTree>
    <p:extLst>
      <p:ext uri="{BB962C8B-B14F-4D97-AF65-F5344CB8AC3E}">
        <p14:creationId xmlns:p14="http://schemas.microsoft.com/office/powerpoint/2010/main" val="10685704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F1487D-6613-7F58-DB45-903DE02BA824}"/>
              </a:ext>
            </a:extLst>
          </p:cNvPr>
          <p:cNvSpPr txBox="1"/>
          <p:nvPr/>
        </p:nvSpPr>
        <p:spPr>
          <a:xfrm>
            <a:off x="427155" y="360971"/>
            <a:ext cx="10702835"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Cryptocurrency</a:t>
            </a:r>
          </a:p>
        </p:txBody>
      </p:sp>
      <p:pic>
        <p:nvPicPr>
          <p:cNvPr id="1028" name="Picture 4" descr="18 of the Most Well-Known Cryptocurrency Types">
            <a:extLst>
              <a:ext uri="{FF2B5EF4-FFF2-40B4-BE49-F238E27FC236}">
                <a16:creationId xmlns:a16="http://schemas.microsoft.com/office/drawing/2014/main" id="{FE8EBAA5-3F42-C56E-2545-8887C9E15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 t="1401" r="-518" b="19349"/>
          <a:stretch>
            <a:fillRect/>
          </a:stretch>
        </p:blipFill>
        <p:spPr bwMode="auto">
          <a:xfrm>
            <a:off x="1088698" y="1176363"/>
            <a:ext cx="10258444" cy="541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6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E4F03D2-EB04-B590-3D5E-4F8EB7A9D9F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7F05480-E7C6-612E-5924-F035B1D71B7D}"/>
              </a:ext>
            </a:extLst>
          </p:cNvPr>
          <p:cNvSpPr txBox="1"/>
          <p:nvPr/>
        </p:nvSpPr>
        <p:spPr>
          <a:xfrm>
            <a:off x="418011" y="544525"/>
            <a:ext cx="11533197"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Putting Money in Your Crypto Wallet</a:t>
            </a:r>
          </a:p>
        </p:txBody>
      </p:sp>
      <p:sp>
        <p:nvSpPr>
          <p:cNvPr id="2" name="TextBox 1">
            <a:extLst>
              <a:ext uri="{FF2B5EF4-FFF2-40B4-BE49-F238E27FC236}">
                <a16:creationId xmlns:a16="http://schemas.microsoft.com/office/drawing/2014/main" id="{2DF2B84D-8B0D-4A86-15DB-0ED4FC0A6802}"/>
              </a:ext>
            </a:extLst>
          </p:cNvPr>
          <p:cNvSpPr txBox="1"/>
          <p:nvPr/>
        </p:nvSpPr>
        <p:spPr>
          <a:xfrm>
            <a:off x="6534069" y="3481496"/>
            <a:ext cx="2544949" cy="1384995"/>
          </a:xfrm>
          <a:prstGeom prst="rect">
            <a:avLst/>
          </a:prstGeom>
          <a:noFill/>
        </p:spPr>
        <p:txBody>
          <a:bodyPr wrap="square" rtlCol="0">
            <a:spAutoFit/>
          </a:bodyPr>
          <a:lstStyle/>
          <a:p>
            <a:pPr algn="ctr"/>
            <a:r>
              <a:rPr lang="en-US" sz="2800" b="1" dirty="0">
                <a:solidFill>
                  <a:srgbClr val="C00000"/>
                </a:solidFill>
              </a:rPr>
              <a:t>Link Bank Account to Crypto Wallet</a:t>
            </a:r>
          </a:p>
        </p:txBody>
      </p:sp>
      <p:pic>
        <p:nvPicPr>
          <p:cNvPr id="3" name="Picture 4" descr="Wallet SDK HD">
            <a:extLst>
              <a:ext uri="{FF2B5EF4-FFF2-40B4-BE49-F238E27FC236}">
                <a16:creationId xmlns:a16="http://schemas.microsoft.com/office/drawing/2014/main" id="{EF17EE3A-88E8-2455-8435-59BAC07F0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40" t="12400" r="50000" b="12266"/>
          <a:stretch>
            <a:fillRect/>
          </a:stretch>
        </p:blipFill>
        <p:spPr bwMode="auto">
          <a:xfrm>
            <a:off x="9235440" y="1244256"/>
            <a:ext cx="2544949" cy="52541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CB0EA94-8A69-9852-5FCB-87F3546C94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022" y="2471547"/>
            <a:ext cx="5120640" cy="25603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489D75E3-3983-5DEE-8273-712E6A58D8C9}"/>
              </a:ext>
            </a:extLst>
          </p:cNvPr>
          <p:cNvCxnSpPr/>
          <p:nvPr/>
        </p:nvCxnSpPr>
        <p:spPr>
          <a:xfrm>
            <a:off x="6534069" y="3977640"/>
            <a:ext cx="2788920"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90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FFBC566-C5D6-0BB9-9CE0-C4496469CC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8F68FD-C948-2BDD-717C-408F8E9788F1}"/>
              </a:ext>
            </a:extLst>
          </p:cNvPr>
          <p:cNvSpPr txBox="1"/>
          <p:nvPr/>
        </p:nvSpPr>
        <p:spPr>
          <a:xfrm>
            <a:off x="0" y="45325"/>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Crypto as an Investment</a:t>
            </a:r>
          </a:p>
        </p:txBody>
      </p:sp>
      <p:sp>
        <p:nvSpPr>
          <p:cNvPr id="2" name="TextBox 1">
            <a:extLst>
              <a:ext uri="{FF2B5EF4-FFF2-40B4-BE49-F238E27FC236}">
                <a16:creationId xmlns:a16="http://schemas.microsoft.com/office/drawing/2014/main" id="{AD42568E-304C-7841-5EC5-22B673930A94}"/>
              </a:ext>
            </a:extLst>
          </p:cNvPr>
          <p:cNvSpPr txBox="1"/>
          <p:nvPr/>
        </p:nvSpPr>
        <p:spPr>
          <a:xfrm>
            <a:off x="38910" y="6288227"/>
            <a:ext cx="12042843" cy="523220"/>
          </a:xfrm>
          <a:prstGeom prst="rect">
            <a:avLst/>
          </a:prstGeom>
          <a:noFill/>
        </p:spPr>
        <p:txBody>
          <a:bodyPr wrap="square" rtlCol="0">
            <a:spAutoFit/>
          </a:bodyPr>
          <a:lstStyle/>
          <a:p>
            <a:pPr algn="ctr"/>
            <a:r>
              <a:rPr lang="en-US" sz="2800" b="1" dirty="0">
                <a:solidFill>
                  <a:srgbClr val="C00000"/>
                </a:solidFill>
              </a:rPr>
              <a:t>Very Volatile and Unsecured</a:t>
            </a:r>
          </a:p>
        </p:txBody>
      </p:sp>
      <p:pic>
        <p:nvPicPr>
          <p:cNvPr id="3074" name="Picture 2" descr="The 3 Types of Investment Defined">
            <a:extLst>
              <a:ext uri="{FF2B5EF4-FFF2-40B4-BE49-F238E27FC236}">
                <a16:creationId xmlns:a16="http://schemas.microsoft.com/office/drawing/2014/main" id="{2B4FD831-193C-0115-7389-75881E70E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660" y="807174"/>
            <a:ext cx="8042747" cy="536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81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933E144-33F3-7641-2037-28AEDA80A24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142DB57-CDE3-58C4-926A-683F6BB9DC31}"/>
              </a:ext>
            </a:extLst>
          </p:cNvPr>
          <p:cNvSpPr txBox="1"/>
          <p:nvPr/>
        </p:nvSpPr>
        <p:spPr>
          <a:xfrm>
            <a:off x="0" y="217853"/>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Processing a Bitcoin Transaction</a:t>
            </a:r>
          </a:p>
        </p:txBody>
      </p:sp>
      <p:pic>
        <p:nvPicPr>
          <p:cNvPr id="1026" name="Picture 2">
            <a:extLst>
              <a:ext uri="{FF2B5EF4-FFF2-40B4-BE49-F238E27FC236}">
                <a16:creationId xmlns:a16="http://schemas.microsoft.com/office/drawing/2014/main" id="{07AC266D-D029-D5D9-52C7-82C127F99F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29" t="22744" r="11294" b="19071"/>
          <a:stretch>
            <a:fillRect/>
          </a:stretch>
        </p:blipFill>
        <p:spPr bwMode="auto">
          <a:xfrm>
            <a:off x="839694" y="1578632"/>
            <a:ext cx="10512611" cy="427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9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9543A41-365A-2F70-449D-2BCA071B207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548C5A2-908A-0B20-68FD-E31D020AEC62}"/>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Signing or Creating Phase</a:t>
            </a:r>
          </a:p>
        </p:txBody>
      </p:sp>
      <p:pic>
        <p:nvPicPr>
          <p:cNvPr id="3" name="Picture 2">
            <a:extLst>
              <a:ext uri="{FF2B5EF4-FFF2-40B4-BE49-F238E27FC236}">
                <a16:creationId xmlns:a16="http://schemas.microsoft.com/office/drawing/2014/main" id="{DCCDFC14-8CE6-12C2-9721-721137D08C4C}"/>
              </a:ext>
            </a:extLst>
          </p:cNvPr>
          <p:cNvPicPr>
            <a:picLocks noChangeAspect="1"/>
          </p:cNvPicPr>
          <p:nvPr/>
        </p:nvPicPr>
        <p:blipFill>
          <a:blip r:embed="rId3"/>
          <a:srcRect l="8514" t="8742"/>
          <a:stretch>
            <a:fillRect/>
          </a:stretch>
        </p:blipFill>
        <p:spPr>
          <a:xfrm>
            <a:off x="222348" y="4416837"/>
            <a:ext cx="2956286" cy="1919377"/>
          </a:xfrm>
          <a:prstGeom prst="rect">
            <a:avLst/>
          </a:prstGeom>
        </p:spPr>
      </p:pic>
      <p:cxnSp>
        <p:nvCxnSpPr>
          <p:cNvPr id="7" name="Straight Arrow Connector 6">
            <a:extLst>
              <a:ext uri="{FF2B5EF4-FFF2-40B4-BE49-F238E27FC236}">
                <a16:creationId xmlns:a16="http://schemas.microsoft.com/office/drawing/2014/main" id="{4D106FF3-F740-7738-8620-1B6DB83D0F77}"/>
              </a:ext>
            </a:extLst>
          </p:cNvPr>
          <p:cNvCxnSpPr>
            <a:cxnSpLocks/>
          </p:cNvCxnSpPr>
          <p:nvPr/>
        </p:nvCxnSpPr>
        <p:spPr>
          <a:xfrm flipV="1">
            <a:off x="3118283" y="6151765"/>
            <a:ext cx="1528906" cy="12776"/>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descr="Wallet SDK HD">
            <a:extLst>
              <a:ext uri="{FF2B5EF4-FFF2-40B4-BE49-F238E27FC236}">
                <a16:creationId xmlns:a16="http://schemas.microsoft.com/office/drawing/2014/main" id="{DF566072-60B1-3FF0-649C-14E7AA8C1B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40" t="19520" r="51101" b="43292"/>
          <a:stretch>
            <a:fillRect/>
          </a:stretch>
        </p:blipFill>
        <p:spPr bwMode="auto">
          <a:xfrm>
            <a:off x="4505637" y="3911549"/>
            <a:ext cx="2471671" cy="259373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411837A3-2311-C011-2034-4D2253098181}"/>
              </a:ext>
            </a:extLst>
          </p:cNvPr>
          <p:cNvSpPr/>
          <p:nvPr/>
        </p:nvSpPr>
        <p:spPr>
          <a:xfrm>
            <a:off x="5530057" y="4416838"/>
            <a:ext cx="573932" cy="709566"/>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DC9C00-4B9D-3928-4703-019764C7D4E1}"/>
              </a:ext>
            </a:extLst>
          </p:cNvPr>
          <p:cNvSpPr txBox="1"/>
          <p:nvPr/>
        </p:nvSpPr>
        <p:spPr>
          <a:xfrm>
            <a:off x="3178634" y="4748786"/>
            <a:ext cx="1479261" cy="1323439"/>
          </a:xfrm>
          <a:prstGeom prst="rect">
            <a:avLst/>
          </a:prstGeom>
          <a:noFill/>
        </p:spPr>
        <p:txBody>
          <a:bodyPr wrap="square" rtlCol="0">
            <a:spAutoFit/>
          </a:bodyPr>
          <a:lstStyle/>
          <a:p>
            <a:r>
              <a:rPr lang="en-US" sz="1600" b="1" dirty="0">
                <a:solidFill>
                  <a:srgbClr val="C00000"/>
                </a:solidFill>
              </a:rPr>
              <a:t>User enters Send transaction into their crypto wallet </a:t>
            </a:r>
          </a:p>
        </p:txBody>
      </p:sp>
      <p:cxnSp>
        <p:nvCxnSpPr>
          <p:cNvPr id="15" name="Straight Arrow Connector 14">
            <a:extLst>
              <a:ext uri="{FF2B5EF4-FFF2-40B4-BE49-F238E27FC236}">
                <a16:creationId xmlns:a16="http://schemas.microsoft.com/office/drawing/2014/main" id="{19C37743-5B5B-82A6-313C-24929A2171DF}"/>
              </a:ext>
            </a:extLst>
          </p:cNvPr>
          <p:cNvCxnSpPr>
            <a:cxnSpLocks/>
          </p:cNvCxnSpPr>
          <p:nvPr/>
        </p:nvCxnSpPr>
        <p:spPr>
          <a:xfrm>
            <a:off x="6907455" y="6203325"/>
            <a:ext cx="3401894"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560345C-E180-E04E-09B5-326A77328202}"/>
              </a:ext>
            </a:extLst>
          </p:cNvPr>
          <p:cNvGrpSpPr/>
          <p:nvPr/>
        </p:nvGrpSpPr>
        <p:grpSpPr>
          <a:xfrm>
            <a:off x="10294153" y="5555185"/>
            <a:ext cx="1509890" cy="1096161"/>
            <a:chOff x="10294153" y="5555185"/>
            <a:chExt cx="1509890" cy="1096161"/>
          </a:xfrm>
        </p:grpSpPr>
        <p:sp>
          <p:nvSpPr>
            <p:cNvPr id="14" name="Flowchart: Magnetic Disk 13">
              <a:extLst>
                <a:ext uri="{FF2B5EF4-FFF2-40B4-BE49-F238E27FC236}">
                  <a16:creationId xmlns:a16="http://schemas.microsoft.com/office/drawing/2014/main" id="{1D49ECEF-DEA2-AB3A-A65E-CFA088C72549}"/>
                </a:ext>
              </a:extLst>
            </p:cNvPr>
            <p:cNvSpPr/>
            <p:nvPr/>
          </p:nvSpPr>
          <p:spPr>
            <a:xfrm>
              <a:off x="10294153" y="5555185"/>
              <a:ext cx="1509890" cy="1096161"/>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EEE1E5C-F7C1-6FC2-3FE1-4B8811D3381F}"/>
                </a:ext>
              </a:extLst>
            </p:cNvPr>
            <p:cNvSpPr txBox="1"/>
            <p:nvPr/>
          </p:nvSpPr>
          <p:spPr>
            <a:xfrm>
              <a:off x="10436998" y="5943459"/>
              <a:ext cx="1224200" cy="584775"/>
            </a:xfrm>
            <a:prstGeom prst="rect">
              <a:avLst/>
            </a:prstGeom>
            <a:noFill/>
          </p:spPr>
          <p:txBody>
            <a:bodyPr wrap="square" rtlCol="0">
              <a:spAutoFit/>
            </a:bodyPr>
            <a:lstStyle/>
            <a:p>
              <a:pPr algn="ctr"/>
              <a:r>
                <a:rPr lang="en-US" sz="1600" b="1" dirty="0">
                  <a:solidFill>
                    <a:schemeClr val="bg1"/>
                  </a:solidFill>
                </a:rPr>
                <a:t>Transaction File</a:t>
              </a:r>
            </a:p>
          </p:txBody>
        </p:sp>
      </p:grpSp>
      <p:cxnSp>
        <p:nvCxnSpPr>
          <p:cNvPr id="21" name="Straight Arrow Connector 20">
            <a:extLst>
              <a:ext uri="{FF2B5EF4-FFF2-40B4-BE49-F238E27FC236}">
                <a16:creationId xmlns:a16="http://schemas.microsoft.com/office/drawing/2014/main" id="{C4630987-B754-F6BD-9539-7C646CF94120}"/>
              </a:ext>
            </a:extLst>
          </p:cNvPr>
          <p:cNvCxnSpPr>
            <a:cxnSpLocks/>
          </p:cNvCxnSpPr>
          <p:nvPr/>
        </p:nvCxnSpPr>
        <p:spPr>
          <a:xfrm>
            <a:off x="5848365" y="3025302"/>
            <a:ext cx="0" cy="88624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FC2DCAC-AA8B-AA7E-4F2C-5A1951A5E9AD}"/>
              </a:ext>
            </a:extLst>
          </p:cNvPr>
          <p:cNvSpPr txBox="1"/>
          <p:nvPr/>
        </p:nvSpPr>
        <p:spPr>
          <a:xfrm>
            <a:off x="5817023" y="3120722"/>
            <a:ext cx="2867618" cy="584775"/>
          </a:xfrm>
          <a:prstGeom prst="rect">
            <a:avLst/>
          </a:prstGeom>
          <a:noFill/>
        </p:spPr>
        <p:txBody>
          <a:bodyPr wrap="square" rtlCol="0">
            <a:spAutoFit/>
          </a:bodyPr>
          <a:lstStyle/>
          <a:p>
            <a:r>
              <a:rPr lang="en-US" sz="1600" b="1" dirty="0">
                <a:solidFill>
                  <a:srgbClr val="C00000"/>
                </a:solidFill>
              </a:rPr>
              <a:t>UTXOs </a:t>
            </a:r>
          </a:p>
          <a:p>
            <a:r>
              <a:rPr lang="en-US" sz="1600" b="1" dirty="0">
                <a:solidFill>
                  <a:srgbClr val="C00000"/>
                </a:solidFill>
              </a:rPr>
              <a:t>(Unspent Transaction Outputs</a:t>
            </a:r>
          </a:p>
        </p:txBody>
      </p:sp>
      <p:pic>
        <p:nvPicPr>
          <p:cNvPr id="24" name="Picture 23">
            <a:extLst>
              <a:ext uri="{FF2B5EF4-FFF2-40B4-BE49-F238E27FC236}">
                <a16:creationId xmlns:a16="http://schemas.microsoft.com/office/drawing/2014/main" id="{4EBFB9C1-DC9C-5CAD-137F-5585A0FDDE4B}"/>
              </a:ext>
            </a:extLst>
          </p:cNvPr>
          <p:cNvPicPr>
            <a:picLocks noChangeAspect="1"/>
          </p:cNvPicPr>
          <p:nvPr/>
        </p:nvPicPr>
        <p:blipFill>
          <a:blip r:embed="rId5"/>
          <a:srcRect l="13490" t="5793" r="12959"/>
          <a:stretch>
            <a:fillRect/>
          </a:stretch>
        </p:blipFill>
        <p:spPr>
          <a:xfrm>
            <a:off x="4608277" y="868466"/>
            <a:ext cx="2492913" cy="2121629"/>
          </a:xfrm>
          <a:prstGeom prst="rect">
            <a:avLst/>
          </a:prstGeom>
        </p:spPr>
      </p:pic>
      <p:sp>
        <p:nvSpPr>
          <p:cNvPr id="26" name="TextBox 25">
            <a:extLst>
              <a:ext uri="{FF2B5EF4-FFF2-40B4-BE49-F238E27FC236}">
                <a16:creationId xmlns:a16="http://schemas.microsoft.com/office/drawing/2014/main" id="{8EB142BA-5D84-4080-6851-93862F0622EE}"/>
              </a:ext>
            </a:extLst>
          </p:cNvPr>
          <p:cNvSpPr txBox="1"/>
          <p:nvPr/>
        </p:nvSpPr>
        <p:spPr>
          <a:xfrm>
            <a:off x="7035104" y="4594881"/>
            <a:ext cx="3401894" cy="1569660"/>
          </a:xfrm>
          <a:prstGeom prst="rect">
            <a:avLst/>
          </a:prstGeom>
          <a:noFill/>
        </p:spPr>
        <p:txBody>
          <a:bodyPr wrap="square" rtlCol="0">
            <a:spAutoFit/>
          </a:bodyPr>
          <a:lstStyle/>
          <a:p>
            <a:r>
              <a:rPr lang="en-US" sz="1600" b="1" dirty="0">
                <a:solidFill>
                  <a:srgbClr val="C00000"/>
                </a:solidFill>
              </a:rPr>
              <a:t>Inputs (proof you have the crypto)</a:t>
            </a:r>
          </a:p>
          <a:p>
            <a:r>
              <a:rPr lang="en-US" sz="1600" b="1" dirty="0">
                <a:solidFill>
                  <a:srgbClr val="C00000"/>
                </a:solidFill>
              </a:rPr>
              <a:t>Outputs (recipients public keys)</a:t>
            </a:r>
          </a:p>
          <a:p>
            <a:r>
              <a:rPr lang="en-US" sz="1600" b="1" dirty="0">
                <a:solidFill>
                  <a:srgbClr val="C00000"/>
                </a:solidFill>
              </a:rPr>
              <a:t>Transaction Amount</a:t>
            </a:r>
          </a:p>
          <a:p>
            <a:r>
              <a:rPr lang="en-US" sz="1600" b="1" dirty="0">
                <a:solidFill>
                  <a:srgbClr val="C00000"/>
                </a:solidFill>
              </a:rPr>
              <a:t>Transaction Fee &amp; “tip”</a:t>
            </a:r>
          </a:p>
          <a:p>
            <a:r>
              <a:rPr lang="en-US" sz="1600" b="1" dirty="0">
                <a:solidFill>
                  <a:srgbClr val="C00000"/>
                </a:solidFill>
              </a:rPr>
              <a:t>Cryptographic Hash (fingerprint)</a:t>
            </a:r>
          </a:p>
          <a:p>
            <a:r>
              <a:rPr lang="en-US" sz="1600" b="1" dirty="0">
                <a:solidFill>
                  <a:srgbClr val="C00000"/>
                </a:solidFill>
              </a:rPr>
              <a:t>Your encrypted private key</a:t>
            </a:r>
          </a:p>
        </p:txBody>
      </p:sp>
    </p:spTree>
    <p:extLst>
      <p:ext uri="{BB962C8B-B14F-4D97-AF65-F5344CB8AC3E}">
        <p14:creationId xmlns:p14="http://schemas.microsoft.com/office/powerpoint/2010/main" val="160638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A9348ED-9D04-9491-1190-ECA40502CA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996A7E-3168-A4BB-324F-3AB295BC3135}"/>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Broadcasting Phase</a:t>
            </a:r>
          </a:p>
        </p:txBody>
      </p:sp>
      <p:cxnSp>
        <p:nvCxnSpPr>
          <p:cNvPr id="7" name="Straight Arrow Connector 6">
            <a:extLst>
              <a:ext uri="{FF2B5EF4-FFF2-40B4-BE49-F238E27FC236}">
                <a16:creationId xmlns:a16="http://schemas.microsoft.com/office/drawing/2014/main" id="{A2A7C19F-4AAF-BE73-414A-9BD13ADB388A}"/>
              </a:ext>
            </a:extLst>
          </p:cNvPr>
          <p:cNvCxnSpPr>
            <a:cxnSpLocks/>
          </p:cNvCxnSpPr>
          <p:nvPr/>
        </p:nvCxnSpPr>
        <p:spPr>
          <a:xfrm flipV="1">
            <a:off x="2255642" y="3934779"/>
            <a:ext cx="1528906" cy="12776"/>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descr="Wallet SDK HD">
            <a:extLst>
              <a:ext uri="{FF2B5EF4-FFF2-40B4-BE49-F238E27FC236}">
                <a16:creationId xmlns:a16="http://schemas.microsoft.com/office/drawing/2014/main" id="{F50776A4-7993-54EF-7FD4-D23BAB0F7C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40" t="19520" r="51101" b="43292"/>
          <a:stretch>
            <a:fillRect/>
          </a:stretch>
        </p:blipFill>
        <p:spPr bwMode="auto">
          <a:xfrm>
            <a:off x="3668874" y="2660719"/>
            <a:ext cx="2471671" cy="25937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DF8A161-5B71-7A16-349F-74BA0F0401EB}"/>
              </a:ext>
            </a:extLst>
          </p:cNvPr>
          <p:cNvSpPr txBox="1"/>
          <p:nvPr/>
        </p:nvSpPr>
        <p:spPr>
          <a:xfrm>
            <a:off x="6216855" y="3371469"/>
            <a:ext cx="2209834" cy="1077218"/>
          </a:xfrm>
          <a:prstGeom prst="rect">
            <a:avLst/>
          </a:prstGeom>
          <a:noFill/>
        </p:spPr>
        <p:txBody>
          <a:bodyPr wrap="square" rtlCol="0">
            <a:spAutoFit/>
          </a:bodyPr>
          <a:lstStyle/>
          <a:p>
            <a:r>
              <a:rPr lang="en-US" sz="1600" b="1" dirty="0">
                <a:solidFill>
                  <a:srgbClr val="C00000"/>
                </a:solidFill>
              </a:rPr>
              <a:t>Transaction File created in Signing phase is sent out to nodes on the Bitcoin network. </a:t>
            </a:r>
          </a:p>
        </p:txBody>
      </p:sp>
      <p:cxnSp>
        <p:nvCxnSpPr>
          <p:cNvPr id="15" name="Straight Arrow Connector 14">
            <a:extLst>
              <a:ext uri="{FF2B5EF4-FFF2-40B4-BE49-F238E27FC236}">
                <a16:creationId xmlns:a16="http://schemas.microsoft.com/office/drawing/2014/main" id="{1E60F901-E535-91C9-ACD4-28933D867065}"/>
              </a:ext>
            </a:extLst>
          </p:cNvPr>
          <p:cNvCxnSpPr>
            <a:cxnSpLocks/>
          </p:cNvCxnSpPr>
          <p:nvPr/>
        </p:nvCxnSpPr>
        <p:spPr>
          <a:xfrm>
            <a:off x="6070692" y="3934779"/>
            <a:ext cx="2576126"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6E8552F-AC7B-C6A9-6A4C-B35859C51E1F}"/>
              </a:ext>
            </a:extLst>
          </p:cNvPr>
          <p:cNvGrpSpPr/>
          <p:nvPr/>
        </p:nvGrpSpPr>
        <p:grpSpPr>
          <a:xfrm>
            <a:off x="745752" y="3381931"/>
            <a:ext cx="1509890" cy="1096161"/>
            <a:chOff x="10294153" y="5555185"/>
            <a:chExt cx="1509890" cy="1096161"/>
          </a:xfrm>
        </p:grpSpPr>
        <p:sp>
          <p:nvSpPr>
            <p:cNvPr id="14" name="Flowchart: Magnetic Disk 13">
              <a:extLst>
                <a:ext uri="{FF2B5EF4-FFF2-40B4-BE49-F238E27FC236}">
                  <a16:creationId xmlns:a16="http://schemas.microsoft.com/office/drawing/2014/main" id="{3ABBBEC0-11FC-883D-8935-16B29B3B2A36}"/>
                </a:ext>
              </a:extLst>
            </p:cNvPr>
            <p:cNvSpPr/>
            <p:nvPr/>
          </p:nvSpPr>
          <p:spPr>
            <a:xfrm>
              <a:off x="10294153" y="5555185"/>
              <a:ext cx="1509890" cy="1096161"/>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4AD770C-808F-ADEB-B49E-4F08395C602F}"/>
                </a:ext>
              </a:extLst>
            </p:cNvPr>
            <p:cNvSpPr txBox="1"/>
            <p:nvPr/>
          </p:nvSpPr>
          <p:spPr>
            <a:xfrm>
              <a:off x="10436998" y="5943459"/>
              <a:ext cx="1224200" cy="584775"/>
            </a:xfrm>
            <a:prstGeom prst="rect">
              <a:avLst/>
            </a:prstGeom>
            <a:noFill/>
          </p:spPr>
          <p:txBody>
            <a:bodyPr wrap="square" rtlCol="0">
              <a:spAutoFit/>
            </a:bodyPr>
            <a:lstStyle/>
            <a:p>
              <a:pPr algn="ctr"/>
              <a:r>
                <a:rPr lang="en-US" sz="1600" b="1" dirty="0">
                  <a:solidFill>
                    <a:schemeClr val="bg1"/>
                  </a:solidFill>
                </a:rPr>
                <a:t>Transaction File</a:t>
              </a:r>
            </a:p>
          </p:txBody>
        </p:sp>
      </p:grpSp>
      <p:pic>
        <p:nvPicPr>
          <p:cNvPr id="1026" name="Picture 2" descr="Bitcoin cryptocurrency. Abstract wireframe mesh background. Vector illustration.">
            <a:extLst>
              <a:ext uri="{FF2B5EF4-FFF2-40B4-BE49-F238E27FC236}">
                <a16:creationId xmlns:a16="http://schemas.microsoft.com/office/drawing/2014/main" id="{DC839911-2017-276F-36B0-BA77033417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93" t="2376" r="9737" b="26164"/>
          <a:stretch>
            <a:fillRect/>
          </a:stretch>
        </p:blipFill>
        <p:spPr bwMode="auto">
          <a:xfrm>
            <a:off x="8646818" y="2674809"/>
            <a:ext cx="2708419" cy="256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1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37ECBE-1A12-3B75-1651-29E2B9D40F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35290D-FC71-570E-FB12-5B894BE7A061}"/>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Mempool</a:t>
            </a:r>
          </a:p>
        </p:txBody>
      </p:sp>
      <p:sp>
        <p:nvSpPr>
          <p:cNvPr id="9" name="TextBox 8">
            <a:extLst>
              <a:ext uri="{FF2B5EF4-FFF2-40B4-BE49-F238E27FC236}">
                <a16:creationId xmlns:a16="http://schemas.microsoft.com/office/drawing/2014/main" id="{FF7270AE-70E7-958F-ECEB-91A20BF6A22F}"/>
              </a:ext>
            </a:extLst>
          </p:cNvPr>
          <p:cNvSpPr txBox="1"/>
          <p:nvPr/>
        </p:nvSpPr>
        <p:spPr>
          <a:xfrm>
            <a:off x="265448" y="2884155"/>
            <a:ext cx="4378381" cy="1569660"/>
          </a:xfrm>
          <a:prstGeom prst="rect">
            <a:avLst/>
          </a:prstGeom>
          <a:noFill/>
        </p:spPr>
        <p:txBody>
          <a:bodyPr wrap="square" rtlCol="0">
            <a:spAutoFit/>
          </a:bodyPr>
          <a:lstStyle/>
          <a:p>
            <a:r>
              <a:rPr lang="en-US" sz="2400" b="1" dirty="0">
                <a:solidFill>
                  <a:srgbClr val="C00000"/>
                </a:solidFill>
              </a:rPr>
              <a:t>Each node validates the transaction file and, if it is valid. stores it in it’s mempool file and sends it on to the next node.</a:t>
            </a:r>
          </a:p>
        </p:txBody>
      </p:sp>
      <p:pic>
        <p:nvPicPr>
          <p:cNvPr id="2" name="Picture 2" descr="Bitcoin cryptocurrency. Abstract wireframe mesh background. Vector illustration.">
            <a:extLst>
              <a:ext uri="{FF2B5EF4-FFF2-40B4-BE49-F238E27FC236}">
                <a16:creationId xmlns:a16="http://schemas.microsoft.com/office/drawing/2014/main" id="{8544BF3E-4830-003D-8A09-D42CF89A2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93" t="2376" r="9737" b="26164"/>
          <a:stretch>
            <a:fillRect/>
          </a:stretch>
        </p:blipFill>
        <p:spPr bwMode="auto">
          <a:xfrm>
            <a:off x="7041746" y="2705235"/>
            <a:ext cx="2708419" cy="256555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9344393-1545-0ED0-1514-A2B57B67ED57}"/>
              </a:ext>
            </a:extLst>
          </p:cNvPr>
          <p:cNvGrpSpPr/>
          <p:nvPr/>
        </p:nvGrpSpPr>
        <p:grpSpPr>
          <a:xfrm>
            <a:off x="6005876" y="1250485"/>
            <a:ext cx="1224200" cy="716847"/>
            <a:chOff x="8249302" y="1327613"/>
            <a:chExt cx="1224200" cy="716847"/>
          </a:xfrm>
        </p:grpSpPr>
        <p:sp>
          <p:nvSpPr>
            <p:cNvPr id="5" name="Flowchart: Magnetic Disk 4">
              <a:extLst>
                <a:ext uri="{FF2B5EF4-FFF2-40B4-BE49-F238E27FC236}">
                  <a16:creationId xmlns:a16="http://schemas.microsoft.com/office/drawing/2014/main" id="{BC800D12-5973-FE46-3EC8-71B970F58C23}"/>
                </a:ext>
              </a:extLst>
            </p:cNvPr>
            <p:cNvSpPr/>
            <p:nvPr/>
          </p:nvSpPr>
          <p:spPr>
            <a:xfrm>
              <a:off x="8367623" y="1327613"/>
              <a:ext cx="987558" cy="71684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0D9AED-1294-824B-814E-8E4B33C7888A}"/>
                </a:ext>
              </a:extLst>
            </p:cNvPr>
            <p:cNvSpPr txBox="1"/>
            <p:nvPr/>
          </p:nvSpPr>
          <p:spPr>
            <a:xfrm>
              <a:off x="8249302" y="1601110"/>
              <a:ext cx="1224200" cy="338554"/>
            </a:xfrm>
            <a:prstGeom prst="rect">
              <a:avLst/>
            </a:prstGeom>
            <a:noFill/>
          </p:spPr>
          <p:txBody>
            <a:bodyPr wrap="square" rtlCol="0">
              <a:spAutoFit/>
            </a:bodyPr>
            <a:lstStyle/>
            <a:p>
              <a:pPr algn="ctr"/>
              <a:r>
                <a:rPr lang="en-US" sz="1600" b="1" dirty="0">
                  <a:solidFill>
                    <a:schemeClr val="bg1"/>
                  </a:solidFill>
                </a:rPr>
                <a:t>Mempool</a:t>
              </a:r>
            </a:p>
          </p:txBody>
        </p:sp>
      </p:grpSp>
      <p:grpSp>
        <p:nvGrpSpPr>
          <p:cNvPr id="14" name="Group 13">
            <a:extLst>
              <a:ext uri="{FF2B5EF4-FFF2-40B4-BE49-F238E27FC236}">
                <a16:creationId xmlns:a16="http://schemas.microsoft.com/office/drawing/2014/main" id="{7352DA3D-4CDB-045C-5C92-9E62A9987849}"/>
              </a:ext>
            </a:extLst>
          </p:cNvPr>
          <p:cNvGrpSpPr/>
          <p:nvPr/>
        </p:nvGrpSpPr>
        <p:grpSpPr>
          <a:xfrm>
            <a:off x="7843016" y="1250485"/>
            <a:ext cx="1224200" cy="716847"/>
            <a:chOff x="8249302" y="1327613"/>
            <a:chExt cx="1224200" cy="716847"/>
          </a:xfrm>
        </p:grpSpPr>
        <p:sp>
          <p:nvSpPr>
            <p:cNvPr id="16" name="Flowchart: Magnetic Disk 15">
              <a:extLst>
                <a:ext uri="{FF2B5EF4-FFF2-40B4-BE49-F238E27FC236}">
                  <a16:creationId xmlns:a16="http://schemas.microsoft.com/office/drawing/2014/main" id="{A6E347B5-A790-9306-1D1D-990F4AC411D8}"/>
                </a:ext>
              </a:extLst>
            </p:cNvPr>
            <p:cNvSpPr/>
            <p:nvPr/>
          </p:nvSpPr>
          <p:spPr>
            <a:xfrm>
              <a:off x="8367623" y="1327613"/>
              <a:ext cx="987558" cy="71684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a:extLst>
                <a:ext uri="{FF2B5EF4-FFF2-40B4-BE49-F238E27FC236}">
                  <a16:creationId xmlns:a16="http://schemas.microsoft.com/office/drawing/2014/main" id="{97B51909-07A8-E6E3-A890-6443C6716600}"/>
                </a:ext>
              </a:extLst>
            </p:cNvPr>
            <p:cNvSpPr txBox="1"/>
            <p:nvPr/>
          </p:nvSpPr>
          <p:spPr>
            <a:xfrm>
              <a:off x="8249302" y="1601110"/>
              <a:ext cx="1224200" cy="338554"/>
            </a:xfrm>
            <a:prstGeom prst="rect">
              <a:avLst/>
            </a:prstGeom>
            <a:noFill/>
          </p:spPr>
          <p:txBody>
            <a:bodyPr wrap="square" rtlCol="0">
              <a:spAutoFit/>
            </a:bodyPr>
            <a:lstStyle/>
            <a:p>
              <a:pPr algn="ctr"/>
              <a:r>
                <a:rPr lang="en-US" sz="1600" b="1" dirty="0">
                  <a:solidFill>
                    <a:schemeClr val="bg1"/>
                  </a:solidFill>
                </a:rPr>
                <a:t>Mempool</a:t>
              </a:r>
            </a:p>
          </p:txBody>
        </p:sp>
      </p:grpSp>
      <p:grpSp>
        <p:nvGrpSpPr>
          <p:cNvPr id="1032" name="Group 1031">
            <a:extLst>
              <a:ext uri="{FF2B5EF4-FFF2-40B4-BE49-F238E27FC236}">
                <a16:creationId xmlns:a16="http://schemas.microsoft.com/office/drawing/2014/main" id="{14FAD4D4-2E9C-C954-FBDC-7373119A502A}"/>
              </a:ext>
            </a:extLst>
          </p:cNvPr>
          <p:cNvGrpSpPr/>
          <p:nvPr/>
        </p:nvGrpSpPr>
        <p:grpSpPr>
          <a:xfrm>
            <a:off x="9680155" y="1250485"/>
            <a:ext cx="1224200" cy="716847"/>
            <a:chOff x="8249302" y="1327613"/>
            <a:chExt cx="1224200" cy="716847"/>
          </a:xfrm>
        </p:grpSpPr>
        <p:sp>
          <p:nvSpPr>
            <p:cNvPr id="1034" name="Flowchart: Magnetic Disk 1033">
              <a:extLst>
                <a:ext uri="{FF2B5EF4-FFF2-40B4-BE49-F238E27FC236}">
                  <a16:creationId xmlns:a16="http://schemas.microsoft.com/office/drawing/2014/main" id="{339EFF0A-D109-3838-AE69-510CDB3332C6}"/>
                </a:ext>
              </a:extLst>
            </p:cNvPr>
            <p:cNvSpPr/>
            <p:nvPr/>
          </p:nvSpPr>
          <p:spPr>
            <a:xfrm>
              <a:off x="8367623" y="1327613"/>
              <a:ext cx="987558" cy="71684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extBox 1035">
              <a:extLst>
                <a:ext uri="{FF2B5EF4-FFF2-40B4-BE49-F238E27FC236}">
                  <a16:creationId xmlns:a16="http://schemas.microsoft.com/office/drawing/2014/main" id="{1FFCF69F-0F22-33B7-CCAC-98BEEC27F395}"/>
                </a:ext>
              </a:extLst>
            </p:cNvPr>
            <p:cNvSpPr txBox="1"/>
            <p:nvPr/>
          </p:nvSpPr>
          <p:spPr>
            <a:xfrm>
              <a:off x="8249302" y="1601110"/>
              <a:ext cx="1224200" cy="338554"/>
            </a:xfrm>
            <a:prstGeom prst="rect">
              <a:avLst/>
            </a:prstGeom>
            <a:noFill/>
          </p:spPr>
          <p:txBody>
            <a:bodyPr wrap="square" rtlCol="0">
              <a:spAutoFit/>
            </a:bodyPr>
            <a:lstStyle/>
            <a:p>
              <a:pPr algn="ctr"/>
              <a:r>
                <a:rPr lang="en-US" sz="1600" b="1" dirty="0">
                  <a:solidFill>
                    <a:schemeClr val="bg1"/>
                  </a:solidFill>
                </a:rPr>
                <a:t>Mempool</a:t>
              </a:r>
            </a:p>
          </p:txBody>
        </p:sp>
      </p:grpSp>
      <p:grpSp>
        <p:nvGrpSpPr>
          <p:cNvPr id="1037" name="Group 1036">
            <a:extLst>
              <a:ext uri="{FF2B5EF4-FFF2-40B4-BE49-F238E27FC236}">
                <a16:creationId xmlns:a16="http://schemas.microsoft.com/office/drawing/2014/main" id="{FF77A416-7B7F-D7DE-6482-241672F97F34}"/>
              </a:ext>
            </a:extLst>
          </p:cNvPr>
          <p:cNvGrpSpPr/>
          <p:nvPr/>
        </p:nvGrpSpPr>
        <p:grpSpPr>
          <a:xfrm>
            <a:off x="10519040" y="2982854"/>
            <a:ext cx="1224200" cy="716847"/>
            <a:chOff x="8249302" y="1327613"/>
            <a:chExt cx="1224200" cy="716847"/>
          </a:xfrm>
        </p:grpSpPr>
        <p:sp>
          <p:nvSpPr>
            <p:cNvPr id="1038" name="Flowchart: Magnetic Disk 1037">
              <a:extLst>
                <a:ext uri="{FF2B5EF4-FFF2-40B4-BE49-F238E27FC236}">
                  <a16:creationId xmlns:a16="http://schemas.microsoft.com/office/drawing/2014/main" id="{ED0B13B1-7EF1-7753-B4BD-A7DF9C718240}"/>
                </a:ext>
              </a:extLst>
            </p:cNvPr>
            <p:cNvSpPr/>
            <p:nvPr/>
          </p:nvSpPr>
          <p:spPr>
            <a:xfrm>
              <a:off x="8367623" y="1327613"/>
              <a:ext cx="987558" cy="71684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extBox 1038">
              <a:extLst>
                <a:ext uri="{FF2B5EF4-FFF2-40B4-BE49-F238E27FC236}">
                  <a16:creationId xmlns:a16="http://schemas.microsoft.com/office/drawing/2014/main" id="{CDAB5223-CB45-98AB-20D6-C565C28C302B}"/>
                </a:ext>
              </a:extLst>
            </p:cNvPr>
            <p:cNvSpPr txBox="1"/>
            <p:nvPr/>
          </p:nvSpPr>
          <p:spPr>
            <a:xfrm>
              <a:off x="8249302" y="1601110"/>
              <a:ext cx="1224200" cy="338554"/>
            </a:xfrm>
            <a:prstGeom prst="rect">
              <a:avLst/>
            </a:prstGeom>
            <a:noFill/>
          </p:spPr>
          <p:txBody>
            <a:bodyPr wrap="square" rtlCol="0">
              <a:spAutoFit/>
            </a:bodyPr>
            <a:lstStyle/>
            <a:p>
              <a:pPr algn="ctr"/>
              <a:r>
                <a:rPr lang="en-US" sz="1600" b="1" dirty="0">
                  <a:solidFill>
                    <a:schemeClr val="bg1"/>
                  </a:solidFill>
                </a:rPr>
                <a:t>Mempool</a:t>
              </a:r>
            </a:p>
          </p:txBody>
        </p:sp>
      </p:grpSp>
      <p:grpSp>
        <p:nvGrpSpPr>
          <p:cNvPr id="1041" name="Group 1040">
            <a:extLst>
              <a:ext uri="{FF2B5EF4-FFF2-40B4-BE49-F238E27FC236}">
                <a16:creationId xmlns:a16="http://schemas.microsoft.com/office/drawing/2014/main" id="{2EB1C5ED-95B0-852B-B485-3510508B3262}"/>
              </a:ext>
            </a:extLst>
          </p:cNvPr>
          <p:cNvGrpSpPr/>
          <p:nvPr/>
        </p:nvGrpSpPr>
        <p:grpSpPr>
          <a:xfrm>
            <a:off x="9911993" y="5827823"/>
            <a:ext cx="1224200" cy="716847"/>
            <a:chOff x="8249302" y="1327613"/>
            <a:chExt cx="1224200" cy="716847"/>
          </a:xfrm>
        </p:grpSpPr>
        <p:sp>
          <p:nvSpPr>
            <p:cNvPr id="1043" name="Flowchart: Magnetic Disk 1042">
              <a:extLst>
                <a:ext uri="{FF2B5EF4-FFF2-40B4-BE49-F238E27FC236}">
                  <a16:creationId xmlns:a16="http://schemas.microsoft.com/office/drawing/2014/main" id="{2DFECADA-A6D7-C97D-3BF5-DD529040764E}"/>
                </a:ext>
              </a:extLst>
            </p:cNvPr>
            <p:cNvSpPr/>
            <p:nvPr/>
          </p:nvSpPr>
          <p:spPr>
            <a:xfrm>
              <a:off x="8367623" y="1327613"/>
              <a:ext cx="987558" cy="71684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extBox 1043">
              <a:extLst>
                <a:ext uri="{FF2B5EF4-FFF2-40B4-BE49-F238E27FC236}">
                  <a16:creationId xmlns:a16="http://schemas.microsoft.com/office/drawing/2014/main" id="{059ED543-A859-9E55-B6D0-3B4BECC377FE}"/>
                </a:ext>
              </a:extLst>
            </p:cNvPr>
            <p:cNvSpPr txBox="1"/>
            <p:nvPr/>
          </p:nvSpPr>
          <p:spPr>
            <a:xfrm>
              <a:off x="8249302" y="1601110"/>
              <a:ext cx="1224200" cy="338554"/>
            </a:xfrm>
            <a:prstGeom prst="rect">
              <a:avLst/>
            </a:prstGeom>
            <a:noFill/>
          </p:spPr>
          <p:txBody>
            <a:bodyPr wrap="square" rtlCol="0">
              <a:spAutoFit/>
            </a:bodyPr>
            <a:lstStyle/>
            <a:p>
              <a:pPr algn="ctr"/>
              <a:r>
                <a:rPr lang="en-US" sz="1600" b="1" dirty="0">
                  <a:solidFill>
                    <a:schemeClr val="bg1"/>
                  </a:solidFill>
                </a:rPr>
                <a:t>Mempool</a:t>
              </a:r>
            </a:p>
          </p:txBody>
        </p:sp>
      </p:grpSp>
      <p:grpSp>
        <p:nvGrpSpPr>
          <p:cNvPr id="1047" name="Group 1046">
            <a:extLst>
              <a:ext uri="{FF2B5EF4-FFF2-40B4-BE49-F238E27FC236}">
                <a16:creationId xmlns:a16="http://schemas.microsoft.com/office/drawing/2014/main" id="{4668939C-517B-67AD-AA09-58A5C408512C}"/>
              </a:ext>
            </a:extLst>
          </p:cNvPr>
          <p:cNvGrpSpPr/>
          <p:nvPr/>
        </p:nvGrpSpPr>
        <p:grpSpPr>
          <a:xfrm>
            <a:off x="7769883" y="5827823"/>
            <a:ext cx="1224200" cy="716847"/>
            <a:chOff x="8249302" y="1327613"/>
            <a:chExt cx="1224200" cy="716847"/>
          </a:xfrm>
        </p:grpSpPr>
        <p:sp>
          <p:nvSpPr>
            <p:cNvPr id="1048" name="Flowchart: Magnetic Disk 1047">
              <a:extLst>
                <a:ext uri="{FF2B5EF4-FFF2-40B4-BE49-F238E27FC236}">
                  <a16:creationId xmlns:a16="http://schemas.microsoft.com/office/drawing/2014/main" id="{614DC6B2-8370-6B66-8A94-DD492C39565F}"/>
                </a:ext>
              </a:extLst>
            </p:cNvPr>
            <p:cNvSpPr/>
            <p:nvPr/>
          </p:nvSpPr>
          <p:spPr>
            <a:xfrm>
              <a:off x="8367623" y="1327613"/>
              <a:ext cx="987558" cy="71684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TextBox 1049">
              <a:extLst>
                <a:ext uri="{FF2B5EF4-FFF2-40B4-BE49-F238E27FC236}">
                  <a16:creationId xmlns:a16="http://schemas.microsoft.com/office/drawing/2014/main" id="{A75D889F-DD27-9D80-43AB-33DE0BB69C05}"/>
                </a:ext>
              </a:extLst>
            </p:cNvPr>
            <p:cNvSpPr txBox="1"/>
            <p:nvPr/>
          </p:nvSpPr>
          <p:spPr>
            <a:xfrm>
              <a:off x="8249302" y="1601110"/>
              <a:ext cx="1224200" cy="338554"/>
            </a:xfrm>
            <a:prstGeom prst="rect">
              <a:avLst/>
            </a:prstGeom>
            <a:noFill/>
          </p:spPr>
          <p:txBody>
            <a:bodyPr wrap="square" rtlCol="0">
              <a:spAutoFit/>
            </a:bodyPr>
            <a:lstStyle/>
            <a:p>
              <a:pPr algn="ctr"/>
              <a:r>
                <a:rPr lang="en-US" sz="1600" b="1" dirty="0">
                  <a:solidFill>
                    <a:schemeClr val="bg1"/>
                  </a:solidFill>
                </a:rPr>
                <a:t>Mempool</a:t>
              </a:r>
            </a:p>
          </p:txBody>
        </p:sp>
      </p:grpSp>
      <p:grpSp>
        <p:nvGrpSpPr>
          <p:cNvPr id="1052" name="Group 1051">
            <a:extLst>
              <a:ext uri="{FF2B5EF4-FFF2-40B4-BE49-F238E27FC236}">
                <a16:creationId xmlns:a16="http://schemas.microsoft.com/office/drawing/2014/main" id="{15E765E0-D1BE-5370-BA93-8DA1B468E316}"/>
              </a:ext>
            </a:extLst>
          </p:cNvPr>
          <p:cNvGrpSpPr/>
          <p:nvPr/>
        </p:nvGrpSpPr>
        <p:grpSpPr>
          <a:xfrm>
            <a:off x="5817546" y="5827823"/>
            <a:ext cx="1224200" cy="716847"/>
            <a:chOff x="8249302" y="1327613"/>
            <a:chExt cx="1224200" cy="716847"/>
          </a:xfrm>
        </p:grpSpPr>
        <p:sp>
          <p:nvSpPr>
            <p:cNvPr id="1053" name="Flowchart: Magnetic Disk 1052">
              <a:extLst>
                <a:ext uri="{FF2B5EF4-FFF2-40B4-BE49-F238E27FC236}">
                  <a16:creationId xmlns:a16="http://schemas.microsoft.com/office/drawing/2014/main" id="{72FF6029-54A6-E3FE-C7EF-68CFD24268A8}"/>
                </a:ext>
              </a:extLst>
            </p:cNvPr>
            <p:cNvSpPr/>
            <p:nvPr/>
          </p:nvSpPr>
          <p:spPr>
            <a:xfrm>
              <a:off x="8367623" y="1327613"/>
              <a:ext cx="987558" cy="71684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TextBox 1053">
              <a:extLst>
                <a:ext uri="{FF2B5EF4-FFF2-40B4-BE49-F238E27FC236}">
                  <a16:creationId xmlns:a16="http://schemas.microsoft.com/office/drawing/2014/main" id="{3714C6CE-AF3C-8C50-B61F-625DC0CF1F6E}"/>
                </a:ext>
              </a:extLst>
            </p:cNvPr>
            <p:cNvSpPr txBox="1"/>
            <p:nvPr/>
          </p:nvSpPr>
          <p:spPr>
            <a:xfrm>
              <a:off x="8249302" y="1601110"/>
              <a:ext cx="1224200" cy="338554"/>
            </a:xfrm>
            <a:prstGeom prst="rect">
              <a:avLst/>
            </a:prstGeom>
            <a:noFill/>
          </p:spPr>
          <p:txBody>
            <a:bodyPr wrap="square" rtlCol="0">
              <a:spAutoFit/>
            </a:bodyPr>
            <a:lstStyle/>
            <a:p>
              <a:pPr algn="ctr"/>
              <a:r>
                <a:rPr lang="en-US" sz="1600" b="1" dirty="0">
                  <a:solidFill>
                    <a:schemeClr val="bg1"/>
                  </a:solidFill>
                </a:rPr>
                <a:t>Mempool</a:t>
              </a:r>
            </a:p>
          </p:txBody>
        </p:sp>
      </p:grpSp>
      <p:grpSp>
        <p:nvGrpSpPr>
          <p:cNvPr id="1055" name="Group 1054">
            <a:extLst>
              <a:ext uri="{FF2B5EF4-FFF2-40B4-BE49-F238E27FC236}">
                <a16:creationId xmlns:a16="http://schemas.microsoft.com/office/drawing/2014/main" id="{41916489-EA7D-1118-F62D-17F337D74BE4}"/>
              </a:ext>
            </a:extLst>
          </p:cNvPr>
          <p:cNvGrpSpPr/>
          <p:nvPr/>
        </p:nvGrpSpPr>
        <p:grpSpPr>
          <a:xfrm>
            <a:off x="5029394" y="3586882"/>
            <a:ext cx="1224200" cy="716847"/>
            <a:chOff x="8249302" y="1327613"/>
            <a:chExt cx="1224200" cy="716847"/>
          </a:xfrm>
        </p:grpSpPr>
        <p:sp>
          <p:nvSpPr>
            <p:cNvPr id="1056" name="Flowchart: Magnetic Disk 1055">
              <a:extLst>
                <a:ext uri="{FF2B5EF4-FFF2-40B4-BE49-F238E27FC236}">
                  <a16:creationId xmlns:a16="http://schemas.microsoft.com/office/drawing/2014/main" id="{5D122CDF-AB0C-6DCB-1BAD-79521737CC71}"/>
                </a:ext>
              </a:extLst>
            </p:cNvPr>
            <p:cNvSpPr/>
            <p:nvPr/>
          </p:nvSpPr>
          <p:spPr>
            <a:xfrm>
              <a:off x="8367623" y="1327613"/>
              <a:ext cx="987558" cy="71684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TextBox 1056">
              <a:extLst>
                <a:ext uri="{FF2B5EF4-FFF2-40B4-BE49-F238E27FC236}">
                  <a16:creationId xmlns:a16="http://schemas.microsoft.com/office/drawing/2014/main" id="{602FAC7E-D9EE-F60E-2423-8BFC8BF4CD54}"/>
                </a:ext>
              </a:extLst>
            </p:cNvPr>
            <p:cNvSpPr txBox="1"/>
            <p:nvPr/>
          </p:nvSpPr>
          <p:spPr>
            <a:xfrm>
              <a:off x="8249302" y="1601110"/>
              <a:ext cx="1224200" cy="338554"/>
            </a:xfrm>
            <a:prstGeom prst="rect">
              <a:avLst/>
            </a:prstGeom>
            <a:noFill/>
          </p:spPr>
          <p:txBody>
            <a:bodyPr wrap="square" rtlCol="0">
              <a:spAutoFit/>
            </a:bodyPr>
            <a:lstStyle/>
            <a:p>
              <a:pPr algn="ctr"/>
              <a:r>
                <a:rPr lang="en-US" sz="1600" b="1" dirty="0">
                  <a:solidFill>
                    <a:schemeClr val="bg1"/>
                  </a:solidFill>
                </a:rPr>
                <a:t>Mempool</a:t>
              </a:r>
            </a:p>
          </p:txBody>
        </p:sp>
      </p:grpSp>
      <p:grpSp>
        <p:nvGrpSpPr>
          <p:cNvPr id="1058" name="Group 1057">
            <a:extLst>
              <a:ext uri="{FF2B5EF4-FFF2-40B4-BE49-F238E27FC236}">
                <a16:creationId xmlns:a16="http://schemas.microsoft.com/office/drawing/2014/main" id="{B9E9BBE5-9340-4E21-105D-37FAD3333012}"/>
              </a:ext>
            </a:extLst>
          </p:cNvPr>
          <p:cNvGrpSpPr/>
          <p:nvPr/>
        </p:nvGrpSpPr>
        <p:grpSpPr>
          <a:xfrm>
            <a:off x="10519040" y="4331622"/>
            <a:ext cx="1224200" cy="716847"/>
            <a:chOff x="8249302" y="1327613"/>
            <a:chExt cx="1224200" cy="716847"/>
          </a:xfrm>
        </p:grpSpPr>
        <p:sp>
          <p:nvSpPr>
            <p:cNvPr id="1059" name="Flowchart: Magnetic Disk 1058">
              <a:extLst>
                <a:ext uri="{FF2B5EF4-FFF2-40B4-BE49-F238E27FC236}">
                  <a16:creationId xmlns:a16="http://schemas.microsoft.com/office/drawing/2014/main" id="{13BFDF3E-AE1F-85EF-99D2-92D2EC0D2A72}"/>
                </a:ext>
              </a:extLst>
            </p:cNvPr>
            <p:cNvSpPr/>
            <p:nvPr/>
          </p:nvSpPr>
          <p:spPr>
            <a:xfrm>
              <a:off x="8367623" y="1327613"/>
              <a:ext cx="987558" cy="71684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TextBox 1059">
              <a:extLst>
                <a:ext uri="{FF2B5EF4-FFF2-40B4-BE49-F238E27FC236}">
                  <a16:creationId xmlns:a16="http://schemas.microsoft.com/office/drawing/2014/main" id="{FEF87D83-3772-4089-0759-B21219DD9D9E}"/>
                </a:ext>
              </a:extLst>
            </p:cNvPr>
            <p:cNvSpPr txBox="1"/>
            <p:nvPr/>
          </p:nvSpPr>
          <p:spPr>
            <a:xfrm>
              <a:off x="8249302" y="1601110"/>
              <a:ext cx="1224200" cy="338554"/>
            </a:xfrm>
            <a:prstGeom prst="rect">
              <a:avLst/>
            </a:prstGeom>
            <a:noFill/>
          </p:spPr>
          <p:txBody>
            <a:bodyPr wrap="square" rtlCol="0">
              <a:spAutoFit/>
            </a:bodyPr>
            <a:lstStyle/>
            <a:p>
              <a:pPr algn="ctr"/>
              <a:r>
                <a:rPr lang="en-US" sz="1600" b="1" dirty="0">
                  <a:solidFill>
                    <a:schemeClr val="bg1"/>
                  </a:solidFill>
                </a:rPr>
                <a:t>Mempool</a:t>
              </a:r>
            </a:p>
          </p:txBody>
        </p:sp>
      </p:grpSp>
      <p:cxnSp>
        <p:nvCxnSpPr>
          <p:cNvPr id="1061" name="Straight Arrow Connector 1060">
            <a:extLst>
              <a:ext uri="{FF2B5EF4-FFF2-40B4-BE49-F238E27FC236}">
                <a16:creationId xmlns:a16="http://schemas.microsoft.com/office/drawing/2014/main" id="{05A8E8D1-5DCE-FAF7-7596-3DA8907759AF}"/>
              </a:ext>
            </a:extLst>
          </p:cNvPr>
          <p:cNvCxnSpPr>
            <a:cxnSpLocks/>
          </p:cNvCxnSpPr>
          <p:nvPr/>
        </p:nvCxnSpPr>
        <p:spPr>
          <a:xfrm flipV="1">
            <a:off x="8539601" y="3400882"/>
            <a:ext cx="2097760" cy="52178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EFFAD330-4F5D-4810-F30E-C06ECE40832B}"/>
              </a:ext>
            </a:extLst>
          </p:cNvPr>
          <p:cNvCxnSpPr>
            <a:cxnSpLocks/>
          </p:cNvCxnSpPr>
          <p:nvPr/>
        </p:nvCxnSpPr>
        <p:spPr>
          <a:xfrm>
            <a:off x="9559509" y="4054402"/>
            <a:ext cx="1105879" cy="635643"/>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1170B309-F5E2-1825-8C0F-8F4BF1677188}"/>
              </a:ext>
            </a:extLst>
          </p:cNvPr>
          <p:cNvCxnSpPr>
            <a:cxnSpLocks/>
          </p:cNvCxnSpPr>
          <p:nvPr/>
        </p:nvCxnSpPr>
        <p:spPr>
          <a:xfrm flipV="1">
            <a:off x="9497965" y="1967332"/>
            <a:ext cx="532349" cy="840716"/>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EF66C776-82F1-7897-4209-775F05B6735E}"/>
              </a:ext>
            </a:extLst>
          </p:cNvPr>
          <p:cNvCxnSpPr>
            <a:cxnSpLocks/>
          </p:cNvCxnSpPr>
          <p:nvPr/>
        </p:nvCxnSpPr>
        <p:spPr>
          <a:xfrm>
            <a:off x="9519625" y="5184269"/>
            <a:ext cx="753877" cy="788502"/>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5F054A6B-8384-D3C7-B42B-15059356C7CC}"/>
              </a:ext>
            </a:extLst>
          </p:cNvPr>
          <p:cNvCxnSpPr>
            <a:cxnSpLocks/>
          </p:cNvCxnSpPr>
          <p:nvPr/>
        </p:nvCxnSpPr>
        <p:spPr>
          <a:xfrm>
            <a:off x="8416487" y="5236025"/>
            <a:ext cx="0" cy="782165"/>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B22091FF-14C4-22FB-A7A7-C0F261C05AA8}"/>
              </a:ext>
            </a:extLst>
          </p:cNvPr>
          <p:cNvCxnSpPr>
            <a:cxnSpLocks/>
          </p:cNvCxnSpPr>
          <p:nvPr/>
        </p:nvCxnSpPr>
        <p:spPr>
          <a:xfrm flipV="1">
            <a:off x="8437154" y="1982753"/>
            <a:ext cx="0" cy="782165"/>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4B7D6EC-8A5D-84A3-1E8B-E1539E8FE267}"/>
              </a:ext>
            </a:extLst>
          </p:cNvPr>
          <p:cNvCxnSpPr>
            <a:cxnSpLocks/>
          </p:cNvCxnSpPr>
          <p:nvPr/>
        </p:nvCxnSpPr>
        <p:spPr>
          <a:xfrm flipH="1" flipV="1">
            <a:off x="6857441" y="1967332"/>
            <a:ext cx="372635" cy="840716"/>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D439A0B7-9564-3B1D-C9B0-C8EE14A98C59}"/>
              </a:ext>
            </a:extLst>
          </p:cNvPr>
          <p:cNvCxnSpPr>
            <a:cxnSpLocks/>
          </p:cNvCxnSpPr>
          <p:nvPr/>
        </p:nvCxnSpPr>
        <p:spPr>
          <a:xfrm flipH="1">
            <a:off x="6124197" y="3940539"/>
            <a:ext cx="110066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BB958F99-7028-7410-D0E0-550CC188F037}"/>
              </a:ext>
            </a:extLst>
          </p:cNvPr>
          <p:cNvCxnSpPr>
            <a:cxnSpLocks/>
          </p:cNvCxnSpPr>
          <p:nvPr/>
        </p:nvCxnSpPr>
        <p:spPr>
          <a:xfrm flipH="1">
            <a:off x="6676287" y="5236025"/>
            <a:ext cx="548578" cy="736746"/>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070" name="Group 1069">
            <a:extLst>
              <a:ext uri="{FF2B5EF4-FFF2-40B4-BE49-F238E27FC236}">
                <a16:creationId xmlns:a16="http://schemas.microsoft.com/office/drawing/2014/main" id="{7A7AD7FE-3FB2-C2DF-3131-899D9E1851D8}"/>
              </a:ext>
            </a:extLst>
          </p:cNvPr>
          <p:cNvGrpSpPr/>
          <p:nvPr/>
        </p:nvGrpSpPr>
        <p:grpSpPr>
          <a:xfrm>
            <a:off x="4536991" y="2165963"/>
            <a:ext cx="1341728" cy="872145"/>
            <a:chOff x="732615" y="1112298"/>
            <a:chExt cx="1224200" cy="872145"/>
          </a:xfrm>
        </p:grpSpPr>
        <p:sp>
          <p:nvSpPr>
            <p:cNvPr id="1071" name="Flowchart: Magnetic Disk 1070">
              <a:extLst>
                <a:ext uri="{FF2B5EF4-FFF2-40B4-BE49-F238E27FC236}">
                  <a16:creationId xmlns:a16="http://schemas.microsoft.com/office/drawing/2014/main" id="{C98AB8AA-902C-5425-AD6A-6B455AFCB36B}"/>
                </a:ext>
              </a:extLst>
            </p:cNvPr>
            <p:cNvSpPr/>
            <p:nvPr/>
          </p:nvSpPr>
          <p:spPr>
            <a:xfrm>
              <a:off x="850936" y="1112298"/>
              <a:ext cx="987558" cy="872145"/>
            </a:xfrm>
            <a:prstGeom prst="flowChartMagneticDisk">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TextBox 1071">
              <a:extLst>
                <a:ext uri="{FF2B5EF4-FFF2-40B4-BE49-F238E27FC236}">
                  <a16:creationId xmlns:a16="http://schemas.microsoft.com/office/drawing/2014/main" id="{916E864C-207A-A7DB-E1C8-F360D8240465}"/>
                </a:ext>
              </a:extLst>
            </p:cNvPr>
            <p:cNvSpPr txBox="1"/>
            <p:nvPr/>
          </p:nvSpPr>
          <p:spPr>
            <a:xfrm>
              <a:off x="732615" y="1382168"/>
              <a:ext cx="1224200" cy="584775"/>
            </a:xfrm>
            <a:prstGeom prst="rect">
              <a:avLst/>
            </a:prstGeom>
            <a:noFill/>
          </p:spPr>
          <p:txBody>
            <a:bodyPr wrap="square" rtlCol="0">
              <a:spAutoFit/>
            </a:bodyPr>
            <a:lstStyle/>
            <a:p>
              <a:pPr algn="ctr"/>
              <a:r>
                <a:rPr lang="en-US" sz="1600" b="1" dirty="0">
                  <a:solidFill>
                    <a:schemeClr val="bg1"/>
                  </a:solidFill>
                </a:rPr>
                <a:t>Transaction File</a:t>
              </a:r>
            </a:p>
          </p:txBody>
        </p:sp>
      </p:grpSp>
      <p:cxnSp>
        <p:nvCxnSpPr>
          <p:cNvPr id="1073" name="Straight Arrow Connector 1072">
            <a:extLst>
              <a:ext uri="{FF2B5EF4-FFF2-40B4-BE49-F238E27FC236}">
                <a16:creationId xmlns:a16="http://schemas.microsoft.com/office/drawing/2014/main" id="{92D3A7DB-344A-E182-96A8-C355AAC4A13D}"/>
              </a:ext>
            </a:extLst>
          </p:cNvPr>
          <p:cNvCxnSpPr>
            <a:cxnSpLocks/>
          </p:cNvCxnSpPr>
          <p:nvPr/>
        </p:nvCxnSpPr>
        <p:spPr>
          <a:xfrm>
            <a:off x="5752630" y="2684807"/>
            <a:ext cx="1472235" cy="251790"/>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4" name="Straight Arrow Connector 1073">
            <a:extLst>
              <a:ext uri="{FF2B5EF4-FFF2-40B4-BE49-F238E27FC236}">
                <a16:creationId xmlns:a16="http://schemas.microsoft.com/office/drawing/2014/main" id="{D9020389-C313-6CE3-0968-EF13735F72B0}"/>
              </a:ext>
            </a:extLst>
          </p:cNvPr>
          <p:cNvCxnSpPr>
            <a:cxnSpLocks/>
          </p:cNvCxnSpPr>
          <p:nvPr/>
        </p:nvCxnSpPr>
        <p:spPr>
          <a:xfrm>
            <a:off x="7476321" y="2936597"/>
            <a:ext cx="782463" cy="0"/>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5" name="Straight Arrow Connector 1074">
            <a:extLst>
              <a:ext uri="{FF2B5EF4-FFF2-40B4-BE49-F238E27FC236}">
                <a16:creationId xmlns:a16="http://schemas.microsoft.com/office/drawing/2014/main" id="{9337FD72-55AB-3401-E951-4262B6EA0FB1}"/>
              </a:ext>
            </a:extLst>
          </p:cNvPr>
          <p:cNvCxnSpPr>
            <a:cxnSpLocks/>
          </p:cNvCxnSpPr>
          <p:nvPr/>
        </p:nvCxnSpPr>
        <p:spPr>
          <a:xfrm>
            <a:off x="8562572" y="2933351"/>
            <a:ext cx="782463" cy="0"/>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6" name="Straight Arrow Connector 1075">
            <a:extLst>
              <a:ext uri="{FF2B5EF4-FFF2-40B4-BE49-F238E27FC236}">
                <a16:creationId xmlns:a16="http://schemas.microsoft.com/office/drawing/2014/main" id="{FBB8693F-64F8-7C1E-F644-2F59F70A05FF}"/>
              </a:ext>
            </a:extLst>
          </p:cNvPr>
          <p:cNvCxnSpPr>
            <a:cxnSpLocks/>
          </p:cNvCxnSpPr>
          <p:nvPr/>
        </p:nvCxnSpPr>
        <p:spPr>
          <a:xfrm>
            <a:off x="7343201" y="3065238"/>
            <a:ext cx="0" cy="782165"/>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7" name="Straight Arrow Connector 1076">
            <a:extLst>
              <a:ext uri="{FF2B5EF4-FFF2-40B4-BE49-F238E27FC236}">
                <a16:creationId xmlns:a16="http://schemas.microsoft.com/office/drawing/2014/main" id="{00780AEA-D151-2A63-1FA8-045557A25E23}"/>
              </a:ext>
            </a:extLst>
          </p:cNvPr>
          <p:cNvCxnSpPr>
            <a:cxnSpLocks/>
          </p:cNvCxnSpPr>
          <p:nvPr/>
        </p:nvCxnSpPr>
        <p:spPr>
          <a:xfrm>
            <a:off x="8400277" y="3065238"/>
            <a:ext cx="0" cy="782165"/>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8" name="Straight Arrow Connector 1077">
            <a:extLst>
              <a:ext uri="{FF2B5EF4-FFF2-40B4-BE49-F238E27FC236}">
                <a16:creationId xmlns:a16="http://schemas.microsoft.com/office/drawing/2014/main" id="{3CFEA38D-1B4D-E64C-9B5D-B3B80AE3ACA3}"/>
              </a:ext>
            </a:extLst>
          </p:cNvPr>
          <p:cNvCxnSpPr>
            <a:cxnSpLocks/>
          </p:cNvCxnSpPr>
          <p:nvPr/>
        </p:nvCxnSpPr>
        <p:spPr>
          <a:xfrm>
            <a:off x="9447626" y="3065238"/>
            <a:ext cx="0" cy="782165"/>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9" name="Straight Arrow Connector 1078">
            <a:extLst>
              <a:ext uri="{FF2B5EF4-FFF2-40B4-BE49-F238E27FC236}">
                <a16:creationId xmlns:a16="http://schemas.microsoft.com/office/drawing/2014/main" id="{24A36528-1915-E6E5-11BC-CA7B11AEBA0D}"/>
              </a:ext>
            </a:extLst>
          </p:cNvPr>
          <p:cNvCxnSpPr>
            <a:cxnSpLocks/>
          </p:cNvCxnSpPr>
          <p:nvPr/>
        </p:nvCxnSpPr>
        <p:spPr>
          <a:xfrm>
            <a:off x="7356172" y="4141761"/>
            <a:ext cx="0" cy="782165"/>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80" name="Straight Arrow Connector 1079">
            <a:extLst>
              <a:ext uri="{FF2B5EF4-FFF2-40B4-BE49-F238E27FC236}">
                <a16:creationId xmlns:a16="http://schemas.microsoft.com/office/drawing/2014/main" id="{B1330BE0-3BF0-8E32-D144-5356613DF250}"/>
              </a:ext>
            </a:extLst>
          </p:cNvPr>
          <p:cNvCxnSpPr>
            <a:cxnSpLocks/>
          </p:cNvCxnSpPr>
          <p:nvPr/>
        </p:nvCxnSpPr>
        <p:spPr>
          <a:xfrm>
            <a:off x="8416485" y="4141761"/>
            <a:ext cx="0" cy="782165"/>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81" name="Straight Arrow Connector 1080">
            <a:extLst>
              <a:ext uri="{FF2B5EF4-FFF2-40B4-BE49-F238E27FC236}">
                <a16:creationId xmlns:a16="http://schemas.microsoft.com/office/drawing/2014/main" id="{26C4507C-A22E-1033-B049-34EAE7D8AB33}"/>
              </a:ext>
            </a:extLst>
          </p:cNvPr>
          <p:cNvCxnSpPr>
            <a:cxnSpLocks/>
          </p:cNvCxnSpPr>
          <p:nvPr/>
        </p:nvCxnSpPr>
        <p:spPr>
          <a:xfrm>
            <a:off x="9467081" y="4141761"/>
            <a:ext cx="0" cy="782165"/>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58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ECE6C04-9B50-A4F9-53BB-9A2BBB7D0BD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4B59343-BB95-1A95-91A4-85C15BB1B967}"/>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Confirmation</a:t>
            </a:r>
          </a:p>
        </p:txBody>
      </p:sp>
      <p:sp>
        <p:nvSpPr>
          <p:cNvPr id="9" name="TextBox 8">
            <a:extLst>
              <a:ext uri="{FF2B5EF4-FFF2-40B4-BE49-F238E27FC236}">
                <a16:creationId xmlns:a16="http://schemas.microsoft.com/office/drawing/2014/main" id="{07287632-4B5A-5EEB-0A13-C50790154D5D}"/>
              </a:ext>
            </a:extLst>
          </p:cNvPr>
          <p:cNvSpPr txBox="1"/>
          <p:nvPr/>
        </p:nvSpPr>
        <p:spPr>
          <a:xfrm>
            <a:off x="746350" y="1717640"/>
            <a:ext cx="5530495" cy="1692771"/>
          </a:xfrm>
          <a:prstGeom prst="rect">
            <a:avLst/>
          </a:prstGeom>
          <a:noFill/>
        </p:spPr>
        <p:txBody>
          <a:bodyPr wrap="square" rtlCol="0">
            <a:spAutoFit/>
          </a:bodyPr>
          <a:lstStyle/>
          <a:p>
            <a:r>
              <a:rPr lang="en-US" sz="2400" b="1" dirty="0">
                <a:solidFill>
                  <a:srgbClr val="C00000"/>
                </a:solidFill>
              </a:rPr>
              <a:t>Miners have thousands of ASICS. </a:t>
            </a:r>
          </a:p>
          <a:p>
            <a:endParaRPr lang="en-US" sz="800" b="1" dirty="0">
              <a:solidFill>
                <a:srgbClr val="C00000"/>
              </a:solidFill>
            </a:endParaRPr>
          </a:p>
          <a:p>
            <a:r>
              <a:rPr lang="en-US" sz="2400" b="1" dirty="0">
                <a:solidFill>
                  <a:srgbClr val="C00000"/>
                </a:solidFill>
              </a:rPr>
              <a:t>They create new blocks from their Mempool and add them to the Blockchain to confirm the transactions in the block.</a:t>
            </a:r>
          </a:p>
        </p:txBody>
      </p:sp>
      <p:pic>
        <p:nvPicPr>
          <p:cNvPr id="6" name="Picture 5">
            <a:extLst>
              <a:ext uri="{FF2B5EF4-FFF2-40B4-BE49-F238E27FC236}">
                <a16:creationId xmlns:a16="http://schemas.microsoft.com/office/drawing/2014/main" id="{D6DC0F1D-514B-4E8F-F176-520BAF20130B}"/>
              </a:ext>
            </a:extLst>
          </p:cNvPr>
          <p:cNvPicPr>
            <a:picLocks noChangeAspect="1"/>
          </p:cNvPicPr>
          <p:nvPr/>
        </p:nvPicPr>
        <p:blipFill>
          <a:blip r:embed="rId3"/>
          <a:srcRect l="13490" t="5793" r="12959"/>
          <a:stretch>
            <a:fillRect/>
          </a:stretch>
        </p:blipFill>
        <p:spPr>
          <a:xfrm>
            <a:off x="8546680" y="4196807"/>
            <a:ext cx="2492913" cy="2121629"/>
          </a:xfrm>
          <a:prstGeom prst="rect">
            <a:avLst/>
          </a:prstGeom>
        </p:spPr>
      </p:pic>
      <p:grpSp>
        <p:nvGrpSpPr>
          <p:cNvPr id="22" name="Group 21">
            <a:extLst>
              <a:ext uri="{FF2B5EF4-FFF2-40B4-BE49-F238E27FC236}">
                <a16:creationId xmlns:a16="http://schemas.microsoft.com/office/drawing/2014/main" id="{69C59889-C887-D546-1995-D4840DB75CD5}"/>
              </a:ext>
            </a:extLst>
          </p:cNvPr>
          <p:cNvGrpSpPr/>
          <p:nvPr/>
        </p:nvGrpSpPr>
        <p:grpSpPr>
          <a:xfrm>
            <a:off x="3374201" y="4631615"/>
            <a:ext cx="1847764" cy="1240373"/>
            <a:chOff x="5068111" y="2830183"/>
            <a:chExt cx="1847764" cy="1240373"/>
          </a:xfrm>
        </p:grpSpPr>
        <p:sp>
          <p:nvSpPr>
            <p:cNvPr id="12" name="Rectangle: Rounded Corners 11">
              <a:extLst>
                <a:ext uri="{FF2B5EF4-FFF2-40B4-BE49-F238E27FC236}">
                  <a16:creationId xmlns:a16="http://schemas.microsoft.com/office/drawing/2014/main" id="{55E78B70-E555-00B0-0CB5-1EAB87F8D5AE}"/>
                </a:ext>
              </a:extLst>
            </p:cNvPr>
            <p:cNvSpPr/>
            <p:nvPr/>
          </p:nvSpPr>
          <p:spPr>
            <a:xfrm>
              <a:off x="5068111" y="2830183"/>
              <a:ext cx="1847764" cy="1240373"/>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57B0ED9-BF1C-F86F-3FDE-15695BAC6289}"/>
                </a:ext>
              </a:extLst>
            </p:cNvPr>
            <p:cNvSpPr txBox="1"/>
            <p:nvPr/>
          </p:nvSpPr>
          <p:spPr>
            <a:xfrm>
              <a:off x="5379893" y="3034870"/>
              <a:ext cx="1224200" cy="830997"/>
            </a:xfrm>
            <a:prstGeom prst="rect">
              <a:avLst/>
            </a:prstGeom>
            <a:noFill/>
          </p:spPr>
          <p:txBody>
            <a:bodyPr wrap="square" rtlCol="0">
              <a:spAutoFit/>
            </a:bodyPr>
            <a:lstStyle/>
            <a:p>
              <a:pPr algn="ctr"/>
              <a:r>
                <a:rPr lang="en-US" sz="2400" b="1" dirty="0">
                  <a:solidFill>
                    <a:schemeClr val="bg1"/>
                  </a:solidFill>
                </a:rPr>
                <a:t>Bitcoin</a:t>
              </a:r>
              <a:r>
                <a:rPr lang="en-US" sz="1600" b="1" dirty="0">
                  <a:solidFill>
                    <a:schemeClr val="bg1"/>
                  </a:solidFill>
                </a:rPr>
                <a:t> </a:t>
              </a:r>
              <a:r>
                <a:rPr lang="en-US" sz="2400" b="1" dirty="0">
                  <a:solidFill>
                    <a:schemeClr val="bg1"/>
                  </a:solidFill>
                </a:rPr>
                <a:t>Miner</a:t>
              </a:r>
            </a:p>
          </p:txBody>
        </p:sp>
      </p:grpSp>
      <p:grpSp>
        <p:nvGrpSpPr>
          <p:cNvPr id="1026" name="Group 1025">
            <a:extLst>
              <a:ext uri="{FF2B5EF4-FFF2-40B4-BE49-F238E27FC236}">
                <a16:creationId xmlns:a16="http://schemas.microsoft.com/office/drawing/2014/main" id="{C551F43F-A5F2-856D-9B2B-9A5CB518628F}"/>
              </a:ext>
            </a:extLst>
          </p:cNvPr>
          <p:cNvGrpSpPr/>
          <p:nvPr/>
        </p:nvGrpSpPr>
        <p:grpSpPr>
          <a:xfrm>
            <a:off x="1317652" y="4865486"/>
            <a:ext cx="1224200" cy="716847"/>
            <a:chOff x="5217761" y="1376944"/>
            <a:chExt cx="1224200" cy="716847"/>
          </a:xfrm>
        </p:grpSpPr>
        <p:sp>
          <p:nvSpPr>
            <p:cNvPr id="10" name="Flowchart: Magnetic Disk 9">
              <a:extLst>
                <a:ext uri="{FF2B5EF4-FFF2-40B4-BE49-F238E27FC236}">
                  <a16:creationId xmlns:a16="http://schemas.microsoft.com/office/drawing/2014/main" id="{9E4AE2FA-E02F-A8CC-E700-0DF432BCBD38}"/>
                </a:ext>
              </a:extLst>
            </p:cNvPr>
            <p:cNvSpPr/>
            <p:nvPr/>
          </p:nvSpPr>
          <p:spPr>
            <a:xfrm>
              <a:off x="5336082" y="1376944"/>
              <a:ext cx="987558" cy="71684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8A2A4EE9-7288-0E0D-5C00-1A6A691E027C}"/>
                </a:ext>
              </a:extLst>
            </p:cNvPr>
            <p:cNvSpPr txBox="1"/>
            <p:nvPr/>
          </p:nvSpPr>
          <p:spPr>
            <a:xfrm>
              <a:off x="5217761" y="1640713"/>
              <a:ext cx="1224200" cy="338554"/>
            </a:xfrm>
            <a:prstGeom prst="rect">
              <a:avLst/>
            </a:prstGeom>
            <a:noFill/>
          </p:spPr>
          <p:txBody>
            <a:bodyPr wrap="square" rtlCol="0">
              <a:spAutoFit/>
            </a:bodyPr>
            <a:lstStyle/>
            <a:p>
              <a:pPr algn="ctr"/>
              <a:r>
                <a:rPr lang="en-US" sz="1600" b="1" dirty="0">
                  <a:solidFill>
                    <a:schemeClr val="bg1"/>
                  </a:solidFill>
                </a:rPr>
                <a:t>Mempool</a:t>
              </a:r>
            </a:p>
          </p:txBody>
        </p:sp>
      </p:grpSp>
      <p:grpSp>
        <p:nvGrpSpPr>
          <p:cNvPr id="1027" name="Group 1026">
            <a:extLst>
              <a:ext uri="{FF2B5EF4-FFF2-40B4-BE49-F238E27FC236}">
                <a16:creationId xmlns:a16="http://schemas.microsoft.com/office/drawing/2014/main" id="{F19D7C96-F0FD-9A12-4F78-1B1722E16805}"/>
              </a:ext>
            </a:extLst>
          </p:cNvPr>
          <p:cNvGrpSpPr/>
          <p:nvPr/>
        </p:nvGrpSpPr>
        <p:grpSpPr>
          <a:xfrm>
            <a:off x="6195222" y="4724026"/>
            <a:ext cx="1322961" cy="1055547"/>
            <a:chOff x="6634264" y="3016703"/>
            <a:chExt cx="1322961" cy="1055547"/>
          </a:xfrm>
        </p:grpSpPr>
        <p:sp>
          <p:nvSpPr>
            <p:cNvPr id="23" name="Rectangle 22">
              <a:extLst>
                <a:ext uri="{FF2B5EF4-FFF2-40B4-BE49-F238E27FC236}">
                  <a16:creationId xmlns:a16="http://schemas.microsoft.com/office/drawing/2014/main" id="{EB75FB42-E772-B9E8-71FF-B79773F2F716}"/>
                </a:ext>
              </a:extLst>
            </p:cNvPr>
            <p:cNvSpPr/>
            <p:nvPr/>
          </p:nvSpPr>
          <p:spPr>
            <a:xfrm>
              <a:off x="6634264" y="3016703"/>
              <a:ext cx="1322961" cy="105554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6DD310-DF13-EBDC-45E5-8F79F67894B2}"/>
                </a:ext>
              </a:extLst>
            </p:cNvPr>
            <p:cNvSpPr txBox="1"/>
            <p:nvPr/>
          </p:nvSpPr>
          <p:spPr>
            <a:xfrm>
              <a:off x="6715887" y="3429000"/>
              <a:ext cx="1224200" cy="338554"/>
            </a:xfrm>
            <a:prstGeom prst="rect">
              <a:avLst/>
            </a:prstGeom>
            <a:noFill/>
          </p:spPr>
          <p:txBody>
            <a:bodyPr wrap="square" rtlCol="0">
              <a:spAutoFit/>
            </a:bodyPr>
            <a:lstStyle/>
            <a:p>
              <a:pPr algn="ctr"/>
              <a:r>
                <a:rPr lang="en-US" sz="1600" b="1" dirty="0">
                  <a:solidFill>
                    <a:schemeClr val="bg1"/>
                  </a:solidFill>
                </a:rPr>
                <a:t>New Block</a:t>
              </a:r>
            </a:p>
          </p:txBody>
        </p:sp>
      </p:grpSp>
      <p:cxnSp>
        <p:nvCxnSpPr>
          <p:cNvPr id="1030" name="Straight Arrow Connector 1029">
            <a:extLst>
              <a:ext uri="{FF2B5EF4-FFF2-40B4-BE49-F238E27FC236}">
                <a16:creationId xmlns:a16="http://schemas.microsoft.com/office/drawing/2014/main" id="{767255CF-0291-967F-E675-E99E4EE999E0}"/>
              </a:ext>
            </a:extLst>
          </p:cNvPr>
          <p:cNvCxnSpPr>
            <a:cxnSpLocks/>
            <a:endCxn id="23" idx="1"/>
          </p:cNvCxnSpPr>
          <p:nvPr/>
        </p:nvCxnSpPr>
        <p:spPr>
          <a:xfrm flipV="1">
            <a:off x="5221965" y="5251800"/>
            <a:ext cx="973257" cy="1196"/>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5" name="Straight Arrow Connector 1034">
            <a:extLst>
              <a:ext uri="{FF2B5EF4-FFF2-40B4-BE49-F238E27FC236}">
                <a16:creationId xmlns:a16="http://schemas.microsoft.com/office/drawing/2014/main" id="{F2C9F039-9599-65C0-39DD-4C4B1469B49C}"/>
              </a:ext>
            </a:extLst>
          </p:cNvPr>
          <p:cNvCxnSpPr>
            <a:cxnSpLocks/>
          </p:cNvCxnSpPr>
          <p:nvPr/>
        </p:nvCxnSpPr>
        <p:spPr>
          <a:xfrm flipV="1">
            <a:off x="7547642" y="5250603"/>
            <a:ext cx="973257" cy="1196"/>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86AB1A5-B340-9D64-DF1B-DF424EA29501}"/>
              </a:ext>
            </a:extLst>
          </p:cNvPr>
          <p:cNvPicPr>
            <a:picLocks noChangeAspect="1"/>
          </p:cNvPicPr>
          <p:nvPr/>
        </p:nvPicPr>
        <p:blipFill rotWithShape="1">
          <a:blip r:embed="rId4"/>
          <a:srcRect l="7208" b="4046"/>
          <a:stretch/>
        </p:blipFill>
        <p:spPr>
          <a:xfrm>
            <a:off x="6906637" y="1045415"/>
            <a:ext cx="4132956" cy="2677656"/>
          </a:xfrm>
          <a:prstGeom prst="rect">
            <a:avLst/>
          </a:prstGeom>
          <a:solidFill>
            <a:schemeClr val="accent2"/>
          </a:solidFill>
          <a:ln>
            <a:solidFill>
              <a:schemeClr val="accent1"/>
            </a:solidFill>
          </a:ln>
        </p:spPr>
      </p:pic>
      <p:cxnSp>
        <p:nvCxnSpPr>
          <p:cNvPr id="3" name="Straight Arrow Connector 2">
            <a:extLst>
              <a:ext uri="{FF2B5EF4-FFF2-40B4-BE49-F238E27FC236}">
                <a16:creationId xmlns:a16="http://schemas.microsoft.com/office/drawing/2014/main" id="{5FC79DE7-24E1-21A5-9EB1-15189EE4B53E}"/>
              </a:ext>
            </a:extLst>
          </p:cNvPr>
          <p:cNvCxnSpPr>
            <a:cxnSpLocks/>
          </p:cNvCxnSpPr>
          <p:nvPr/>
        </p:nvCxnSpPr>
        <p:spPr>
          <a:xfrm flipV="1">
            <a:off x="2429631" y="5257620"/>
            <a:ext cx="973257" cy="1196"/>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51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1A74ECF-9357-167E-96B0-EAB09A6C4BB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74193F-7082-4EE4-0330-46B27A07BFF9}"/>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Bitcoin Miners</a:t>
            </a:r>
          </a:p>
        </p:txBody>
      </p:sp>
      <p:sp>
        <p:nvSpPr>
          <p:cNvPr id="9" name="TextBox 8">
            <a:extLst>
              <a:ext uri="{FF2B5EF4-FFF2-40B4-BE49-F238E27FC236}">
                <a16:creationId xmlns:a16="http://schemas.microsoft.com/office/drawing/2014/main" id="{7C14907B-7F8F-CA30-F5AB-D83A15FAAA95}"/>
              </a:ext>
            </a:extLst>
          </p:cNvPr>
          <p:cNvSpPr txBox="1"/>
          <p:nvPr/>
        </p:nvSpPr>
        <p:spPr>
          <a:xfrm>
            <a:off x="71336" y="809253"/>
            <a:ext cx="9403403" cy="4555093"/>
          </a:xfrm>
          <a:prstGeom prst="rect">
            <a:avLst/>
          </a:prstGeom>
          <a:noFill/>
        </p:spPr>
        <p:txBody>
          <a:bodyPr wrap="square" rtlCol="0">
            <a:spAutoFit/>
          </a:bodyPr>
          <a:lstStyle/>
          <a:p>
            <a:r>
              <a:rPr lang="en-US" sz="2800" b="1" dirty="0">
                <a:solidFill>
                  <a:srgbClr val="C00000"/>
                </a:solidFill>
              </a:rPr>
              <a:t>An </a:t>
            </a:r>
            <a:r>
              <a:rPr lang="en-US" sz="2800" b="1" dirty="0" err="1">
                <a:solidFill>
                  <a:srgbClr val="C00000"/>
                </a:solidFill>
              </a:rPr>
              <a:t>Exehash</a:t>
            </a:r>
            <a:r>
              <a:rPr lang="en-US" sz="2800" b="1" dirty="0">
                <a:solidFill>
                  <a:srgbClr val="C00000"/>
                </a:solidFill>
              </a:rPr>
              <a:t> is one quintillion hash calculations per second.</a:t>
            </a:r>
          </a:p>
          <a:p>
            <a:r>
              <a:rPr lang="en-US" sz="2800" b="1" dirty="0">
                <a:solidFill>
                  <a:srgbClr val="C00000"/>
                </a:solidFill>
              </a:rPr>
              <a:t>      - That’s 1,000,000,000,000,000,000 calculations/second</a:t>
            </a:r>
          </a:p>
          <a:p>
            <a:r>
              <a:rPr lang="en-US" sz="2800" b="1" dirty="0">
                <a:solidFill>
                  <a:srgbClr val="C00000"/>
                </a:solidFill>
              </a:rPr>
              <a:t>      - Large miners can do 30 </a:t>
            </a:r>
            <a:r>
              <a:rPr lang="en-US" sz="2800" b="1" dirty="0" err="1">
                <a:solidFill>
                  <a:srgbClr val="C00000"/>
                </a:solidFill>
              </a:rPr>
              <a:t>Exehashes</a:t>
            </a:r>
            <a:r>
              <a:rPr lang="en-US" sz="2800" b="1" dirty="0">
                <a:solidFill>
                  <a:srgbClr val="C00000"/>
                </a:solidFill>
              </a:rPr>
              <a:t>.</a:t>
            </a:r>
          </a:p>
          <a:p>
            <a:endParaRPr lang="en-US" sz="1000" b="1" dirty="0">
              <a:solidFill>
                <a:srgbClr val="C00000"/>
              </a:solidFill>
            </a:endParaRPr>
          </a:p>
          <a:p>
            <a:r>
              <a:rPr lang="en-US" sz="2800" b="1" dirty="0">
                <a:solidFill>
                  <a:srgbClr val="C00000"/>
                </a:solidFill>
              </a:rPr>
              <a:t>All miners combined use:</a:t>
            </a:r>
          </a:p>
          <a:p>
            <a:r>
              <a:rPr lang="en-US" sz="2800" b="1" dirty="0">
                <a:solidFill>
                  <a:srgbClr val="C00000"/>
                </a:solidFill>
              </a:rPr>
              <a:t>      </a:t>
            </a:r>
            <a:r>
              <a:rPr lang="en-US" sz="2400" b="1" dirty="0">
                <a:solidFill>
                  <a:srgbClr val="C00000"/>
                </a:solidFill>
              </a:rPr>
              <a:t>- 200 gigawatts of power/year</a:t>
            </a:r>
          </a:p>
          <a:p>
            <a:r>
              <a:rPr lang="en-US" sz="2400" b="1" dirty="0">
                <a:solidFill>
                  <a:srgbClr val="C00000"/>
                </a:solidFill>
              </a:rPr>
              <a:t>         - 200,000,000,000,000 watts</a:t>
            </a:r>
          </a:p>
          <a:p>
            <a:endParaRPr lang="en-US" sz="800" b="1" dirty="0">
              <a:solidFill>
                <a:srgbClr val="C00000"/>
              </a:solidFill>
            </a:endParaRPr>
          </a:p>
          <a:p>
            <a:r>
              <a:rPr lang="en-US" sz="2400" b="1" dirty="0">
                <a:solidFill>
                  <a:srgbClr val="C00000"/>
                </a:solidFill>
              </a:rPr>
              <a:t>      - 2,200 </a:t>
            </a:r>
            <a:r>
              <a:rPr lang="en-US" sz="2400" b="1" dirty="0" err="1">
                <a:solidFill>
                  <a:srgbClr val="C00000"/>
                </a:solidFill>
              </a:rPr>
              <a:t>gigaliters</a:t>
            </a:r>
            <a:r>
              <a:rPr lang="en-US" sz="2400" b="1" dirty="0">
                <a:solidFill>
                  <a:srgbClr val="C00000"/>
                </a:solidFill>
              </a:rPr>
              <a:t> of water/year </a:t>
            </a:r>
          </a:p>
          <a:p>
            <a:r>
              <a:rPr lang="en-US" sz="2400" b="1" dirty="0">
                <a:solidFill>
                  <a:srgbClr val="C00000"/>
                </a:solidFill>
              </a:rPr>
              <a:t>         -   2,200,000,000,000 liters</a:t>
            </a:r>
          </a:p>
          <a:p>
            <a:endParaRPr lang="en-US" sz="800" b="1" dirty="0">
              <a:solidFill>
                <a:srgbClr val="C00000"/>
              </a:solidFill>
            </a:endParaRPr>
          </a:p>
          <a:p>
            <a:r>
              <a:rPr lang="en-US" sz="2400" b="1" dirty="0">
                <a:solidFill>
                  <a:srgbClr val="C00000"/>
                </a:solidFill>
              </a:rPr>
              <a:t>      - Currently more than AI uses</a:t>
            </a:r>
          </a:p>
          <a:p>
            <a:endParaRPr lang="en-US" sz="2800" b="1" dirty="0">
              <a:solidFill>
                <a:srgbClr val="C00000"/>
              </a:solidFill>
            </a:endParaRPr>
          </a:p>
        </p:txBody>
      </p:sp>
      <p:pic>
        <p:nvPicPr>
          <p:cNvPr id="3" name="Picture 2">
            <a:extLst>
              <a:ext uri="{FF2B5EF4-FFF2-40B4-BE49-F238E27FC236}">
                <a16:creationId xmlns:a16="http://schemas.microsoft.com/office/drawing/2014/main" id="{AAFC66B3-870D-BAEB-2499-94087DD2D2D0}"/>
              </a:ext>
            </a:extLst>
          </p:cNvPr>
          <p:cNvPicPr>
            <a:picLocks noChangeAspect="1"/>
          </p:cNvPicPr>
          <p:nvPr/>
        </p:nvPicPr>
        <p:blipFill>
          <a:blip r:embed="rId3"/>
          <a:srcRect l="3140" t="4527" b="3355"/>
          <a:stretch>
            <a:fillRect/>
          </a:stretch>
        </p:blipFill>
        <p:spPr>
          <a:xfrm>
            <a:off x="5273597" y="2373550"/>
            <a:ext cx="6847067" cy="4368042"/>
          </a:xfrm>
          <a:prstGeom prst="rect">
            <a:avLst/>
          </a:prstGeom>
        </p:spPr>
      </p:pic>
    </p:spTree>
    <p:extLst>
      <p:ext uri="{BB962C8B-B14F-4D97-AF65-F5344CB8AC3E}">
        <p14:creationId xmlns:p14="http://schemas.microsoft.com/office/powerpoint/2010/main" val="357130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67AB2C2-FC7A-170E-338E-7759C750B9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9E61B4C-37D6-27A2-1E53-2E58A26C045C}"/>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Why Do Miners Need All That Power?</a:t>
            </a:r>
          </a:p>
        </p:txBody>
      </p:sp>
      <p:sp>
        <p:nvSpPr>
          <p:cNvPr id="9" name="TextBox 8">
            <a:extLst>
              <a:ext uri="{FF2B5EF4-FFF2-40B4-BE49-F238E27FC236}">
                <a16:creationId xmlns:a16="http://schemas.microsoft.com/office/drawing/2014/main" id="{5DB9B9C8-0A56-421B-2E0B-222AAEFA7BEF}"/>
              </a:ext>
            </a:extLst>
          </p:cNvPr>
          <p:cNvSpPr txBox="1"/>
          <p:nvPr/>
        </p:nvSpPr>
        <p:spPr>
          <a:xfrm>
            <a:off x="71336" y="809253"/>
            <a:ext cx="12049328" cy="5047536"/>
          </a:xfrm>
          <a:prstGeom prst="rect">
            <a:avLst/>
          </a:prstGeom>
          <a:noFill/>
        </p:spPr>
        <p:txBody>
          <a:bodyPr wrap="square" rtlCol="0">
            <a:spAutoFit/>
          </a:bodyPr>
          <a:lstStyle/>
          <a:p>
            <a:r>
              <a:rPr lang="en-US" sz="4800" b="1" dirty="0">
                <a:solidFill>
                  <a:srgbClr val="C00000"/>
                </a:solidFill>
              </a:rPr>
              <a:t>To be the first to guess a random number!</a:t>
            </a:r>
          </a:p>
          <a:p>
            <a:endParaRPr lang="en-US" b="1" dirty="0">
              <a:solidFill>
                <a:srgbClr val="C00000"/>
              </a:solidFill>
            </a:endParaRPr>
          </a:p>
          <a:p>
            <a:r>
              <a:rPr lang="en-US" sz="2800" b="1" dirty="0">
                <a:solidFill>
                  <a:srgbClr val="C00000"/>
                </a:solidFill>
              </a:rPr>
              <a:t>The first miner to solve a complex calculation gets to add the block to the blockchain.  None of the other miners do.</a:t>
            </a:r>
          </a:p>
          <a:p>
            <a:endParaRPr lang="en-US" sz="2800" b="1" dirty="0">
              <a:solidFill>
                <a:srgbClr val="C00000"/>
              </a:solidFill>
            </a:endParaRPr>
          </a:p>
          <a:p>
            <a:r>
              <a:rPr lang="en-US" sz="2800" b="1" dirty="0">
                <a:solidFill>
                  <a:srgbClr val="C00000"/>
                </a:solidFill>
              </a:rPr>
              <a:t>Calculation</a:t>
            </a:r>
          </a:p>
          <a:p>
            <a:pPr marL="457200" indent="-457200">
              <a:buFontTx/>
              <a:buChar char="-"/>
            </a:pPr>
            <a:r>
              <a:rPr lang="en-US" sz="2400" b="1" dirty="0">
                <a:solidFill>
                  <a:srgbClr val="C00000"/>
                </a:solidFill>
              </a:rPr>
              <a:t>Take the calculation result and timestamp from the last added block.</a:t>
            </a:r>
          </a:p>
          <a:p>
            <a:pPr marL="457200" indent="-457200">
              <a:buFontTx/>
              <a:buChar char="-"/>
            </a:pPr>
            <a:r>
              <a:rPr lang="en-US" sz="2400" b="1" dirty="0">
                <a:solidFill>
                  <a:srgbClr val="C00000"/>
                </a:solidFill>
              </a:rPr>
              <a:t>Add a random number called a </a:t>
            </a:r>
            <a:r>
              <a:rPr lang="en-US" sz="2400" b="1" dirty="0" err="1">
                <a:solidFill>
                  <a:srgbClr val="C00000"/>
                </a:solidFill>
              </a:rPr>
              <a:t>nuonce</a:t>
            </a:r>
            <a:r>
              <a:rPr lang="en-US" sz="2400" b="1" dirty="0">
                <a:solidFill>
                  <a:srgbClr val="C00000"/>
                </a:solidFill>
              </a:rPr>
              <a:t> to it.</a:t>
            </a:r>
          </a:p>
          <a:p>
            <a:pPr marL="457200" indent="-457200">
              <a:buFontTx/>
              <a:buChar char="-"/>
            </a:pPr>
            <a:r>
              <a:rPr lang="en-US" sz="2400" b="1" dirty="0">
                <a:solidFill>
                  <a:srgbClr val="C00000"/>
                </a:solidFill>
              </a:rPr>
              <a:t>Run it through a hashing function called SHA-256.</a:t>
            </a:r>
          </a:p>
          <a:p>
            <a:pPr marL="457200" indent="-457200">
              <a:buFontTx/>
              <a:buChar char="-"/>
            </a:pPr>
            <a:r>
              <a:rPr lang="en-US" sz="2400" b="1" dirty="0">
                <a:solidFill>
                  <a:srgbClr val="C00000"/>
                </a:solidFill>
              </a:rPr>
              <a:t>Check if the hash produced is less than or equal to the network target hash.</a:t>
            </a:r>
          </a:p>
          <a:p>
            <a:pPr marL="457200" indent="-457200">
              <a:buFontTx/>
              <a:buChar char="-"/>
            </a:pPr>
            <a:r>
              <a:rPr lang="en-US" sz="2400" b="1" dirty="0">
                <a:solidFill>
                  <a:srgbClr val="C00000"/>
                </a:solidFill>
              </a:rPr>
              <a:t>If no, try again</a:t>
            </a:r>
          </a:p>
          <a:p>
            <a:pPr marL="457200" indent="-457200">
              <a:buFontTx/>
              <a:buChar char="-"/>
            </a:pPr>
            <a:r>
              <a:rPr lang="en-US" sz="2400" b="1" dirty="0">
                <a:solidFill>
                  <a:srgbClr val="C00000"/>
                </a:solidFill>
              </a:rPr>
              <a:t>If yes, broadcast the result called proof-of-work to the network and add a block.</a:t>
            </a:r>
          </a:p>
        </p:txBody>
      </p:sp>
    </p:spTree>
    <p:extLst>
      <p:ext uri="{BB962C8B-B14F-4D97-AF65-F5344CB8AC3E}">
        <p14:creationId xmlns:p14="http://schemas.microsoft.com/office/powerpoint/2010/main" val="2982189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2E0E97B-E984-0D64-34BB-A7E7327F3D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2DFB4F4-2984-F160-5779-6FE952965371}"/>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Reward for Adding a Block</a:t>
            </a:r>
          </a:p>
        </p:txBody>
      </p:sp>
      <p:sp>
        <p:nvSpPr>
          <p:cNvPr id="9" name="TextBox 8">
            <a:extLst>
              <a:ext uri="{FF2B5EF4-FFF2-40B4-BE49-F238E27FC236}">
                <a16:creationId xmlns:a16="http://schemas.microsoft.com/office/drawing/2014/main" id="{BAE4D96D-22D9-BC67-97DA-4B6629C794D7}"/>
              </a:ext>
            </a:extLst>
          </p:cNvPr>
          <p:cNvSpPr txBox="1"/>
          <p:nvPr/>
        </p:nvSpPr>
        <p:spPr>
          <a:xfrm>
            <a:off x="1302067" y="954007"/>
            <a:ext cx="9426102" cy="1538883"/>
          </a:xfrm>
          <a:prstGeom prst="rect">
            <a:avLst/>
          </a:prstGeom>
          <a:noFill/>
        </p:spPr>
        <p:txBody>
          <a:bodyPr wrap="square" rtlCol="0">
            <a:spAutoFit/>
          </a:bodyPr>
          <a:lstStyle/>
          <a:p>
            <a:endParaRPr lang="en-US" b="1" dirty="0">
              <a:solidFill>
                <a:srgbClr val="C00000"/>
              </a:solidFill>
            </a:endParaRPr>
          </a:p>
          <a:p>
            <a:r>
              <a:rPr lang="en-US" sz="2800" b="1" dirty="0">
                <a:solidFill>
                  <a:srgbClr val="C00000"/>
                </a:solidFill>
              </a:rPr>
              <a:t>Reward</a:t>
            </a:r>
          </a:p>
          <a:p>
            <a:pPr marL="457200" indent="-457200">
              <a:buFontTx/>
              <a:buChar char="-"/>
            </a:pPr>
            <a:r>
              <a:rPr lang="en-US" sz="2400" b="1" dirty="0">
                <a:solidFill>
                  <a:srgbClr val="C00000"/>
                </a:solidFill>
              </a:rPr>
              <a:t>The fees from all of the transactions in the block you added.</a:t>
            </a:r>
          </a:p>
          <a:p>
            <a:pPr marL="457200" indent="-457200">
              <a:buFontTx/>
              <a:buChar char="-"/>
            </a:pPr>
            <a:r>
              <a:rPr lang="en-US" sz="2400" b="1" dirty="0">
                <a:solidFill>
                  <a:srgbClr val="C00000"/>
                </a:solidFill>
              </a:rPr>
              <a:t>3.125 Bitcoins</a:t>
            </a:r>
          </a:p>
        </p:txBody>
      </p:sp>
      <p:grpSp>
        <p:nvGrpSpPr>
          <p:cNvPr id="16" name="Group 15">
            <a:extLst>
              <a:ext uri="{FF2B5EF4-FFF2-40B4-BE49-F238E27FC236}">
                <a16:creationId xmlns:a16="http://schemas.microsoft.com/office/drawing/2014/main" id="{555A0114-8F5E-26FC-F646-6D30B2E3AAF7}"/>
              </a:ext>
            </a:extLst>
          </p:cNvPr>
          <p:cNvGrpSpPr/>
          <p:nvPr/>
        </p:nvGrpSpPr>
        <p:grpSpPr>
          <a:xfrm>
            <a:off x="2059704" y="2637644"/>
            <a:ext cx="7739719" cy="1240373"/>
            <a:chOff x="2332078" y="4364133"/>
            <a:chExt cx="7739719" cy="1240373"/>
          </a:xfrm>
        </p:grpSpPr>
        <p:grpSp>
          <p:nvGrpSpPr>
            <p:cNvPr id="2" name="Group 1">
              <a:extLst>
                <a:ext uri="{FF2B5EF4-FFF2-40B4-BE49-F238E27FC236}">
                  <a16:creationId xmlns:a16="http://schemas.microsoft.com/office/drawing/2014/main" id="{B8DE8988-6DD3-CAC1-A6A2-24DB9A5788B3}"/>
                </a:ext>
              </a:extLst>
            </p:cNvPr>
            <p:cNvGrpSpPr/>
            <p:nvPr/>
          </p:nvGrpSpPr>
          <p:grpSpPr>
            <a:xfrm>
              <a:off x="5091236" y="4364133"/>
              <a:ext cx="1847764" cy="1240373"/>
              <a:chOff x="5068111" y="2830183"/>
              <a:chExt cx="1847764" cy="1240373"/>
            </a:xfrm>
          </p:grpSpPr>
          <p:sp>
            <p:nvSpPr>
              <p:cNvPr id="3" name="Rectangle: Rounded Corners 2">
                <a:extLst>
                  <a:ext uri="{FF2B5EF4-FFF2-40B4-BE49-F238E27FC236}">
                    <a16:creationId xmlns:a16="http://schemas.microsoft.com/office/drawing/2014/main" id="{D5AEFF05-103B-893D-356D-87D914E63B8A}"/>
                  </a:ext>
                </a:extLst>
              </p:cNvPr>
              <p:cNvSpPr/>
              <p:nvPr/>
            </p:nvSpPr>
            <p:spPr>
              <a:xfrm>
                <a:off x="5068111" y="2830183"/>
                <a:ext cx="1847764" cy="1240373"/>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559585-C301-7BED-0FDB-55E43413A3F7}"/>
                  </a:ext>
                </a:extLst>
              </p:cNvPr>
              <p:cNvSpPr txBox="1"/>
              <p:nvPr/>
            </p:nvSpPr>
            <p:spPr>
              <a:xfrm>
                <a:off x="5379893" y="3034870"/>
                <a:ext cx="1224200" cy="830997"/>
              </a:xfrm>
              <a:prstGeom prst="rect">
                <a:avLst/>
              </a:prstGeom>
              <a:noFill/>
            </p:spPr>
            <p:txBody>
              <a:bodyPr wrap="square" rtlCol="0">
                <a:spAutoFit/>
              </a:bodyPr>
              <a:lstStyle/>
              <a:p>
                <a:pPr algn="ctr"/>
                <a:r>
                  <a:rPr lang="en-US" sz="2400" b="1" dirty="0">
                    <a:solidFill>
                      <a:schemeClr val="bg1"/>
                    </a:solidFill>
                  </a:rPr>
                  <a:t>Bitcoin</a:t>
                </a:r>
                <a:r>
                  <a:rPr lang="en-US" sz="1600" b="1" dirty="0">
                    <a:solidFill>
                      <a:schemeClr val="bg1"/>
                    </a:solidFill>
                  </a:rPr>
                  <a:t> </a:t>
                </a:r>
                <a:r>
                  <a:rPr lang="en-US" sz="2400" b="1" dirty="0">
                    <a:solidFill>
                      <a:schemeClr val="bg1"/>
                    </a:solidFill>
                  </a:rPr>
                  <a:t>Miner</a:t>
                </a:r>
              </a:p>
            </p:txBody>
          </p:sp>
        </p:grpSp>
        <p:grpSp>
          <p:nvGrpSpPr>
            <p:cNvPr id="6" name="Group 5">
              <a:extLst>
                <a:ext uri="{FF2B5EF4-FFF2-40B4-BE49-F238E27FC236}">
                  <a16:creationId xmlns:a16="http://schemas.microsoft.com/office/drawing/2014/main" id="{421AF2E0-EFD2-1849-AD2D-E75118B7ADE0}"/>
                </a:ext>
              </a:extLst>
            </p:cNvPr>
            <p:cNvGrpSpPr/>
            <p:nvPr/>
          </p:nvGrpSpPr>
          <p:grpSpPr>
            <a:xfrm>
              <a:off x="8748836" y="4465318"/>
              <a:ext cx="1322961" cy="1055547"/>
              <a:chOff x="6634264" y="3016703"/>
              <a:chExt cx="1322961" cy="1055547"/>
            </a:xfrm>
          </p:grpSpPr>
          <p:sp>
            <p:nvSpPr>
              <p:cNvPr id="7" name="Rectangle 6">
                <a:extLst>
                  <a:ext uri="{FF2B5EF4-FFF2-40B4-BE49-F238E27FC236}">
                    <a16:creationId xmlns:a16="http://schemas.microsoft.com/office/drawing/2014/main" id="{A7A96DC7-060F-6C0F-3FB9-79E4617DAE13}"/>
                  </a:ext>
                </a:extLst>
              </p:cNvPr>
              <p:cNvSpPr/>
              <p:nvPr/>
            </p:nvSpPr>
            <p:spPr>
              <a:xfrm>
                <a:off x="6634264" y="3016703"/>
                <a:ext cx="1322961" cy="105554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BF5B75-83A9-8FEB-61DC-4B5A83150AA9}"/>
                  </a:ext>
                </a:extLst>
              </p:cNvPr>
              <p:cNvSpPr txBox="1"/>
              <p:nvPr/>
            </p:nvSpPr>
            <p:spPr>
              <a:xfrm>
                <a:off x="6715887" y="3429000"/>
                <a:ext cx="1224200" cy="338554"/>
              </a:xfrm>
              <a:prstGeom prst="rect">
                <a:avLst/>
              </a:prstGeom>
              <a:noFill/>
            </p:spPr>
            <p:txBody>
              <a:bodyPr wrap="square" rtlCol="0">
                <a:spAutoFit/>
              </a:bodyPr>
              <a:lstStyle/>
              <a:p>
                <a:pPr algn="ctr"/>
                <a:r>
                  <a:rPr lang="en-US" sz="1600" b="1" dirty="0">
                    <a:solidFill>
                      <a:schemeClr val="bg1"/>
                    </a:solidFill>
                  </a:rPr>
                  <a:t>New Block</a:t>
                </a:r>
              </a:p>
            </p:txBody>
          </p:sp>
        </p:grpSp>
        <p:cxnSp>
          <p:nvCxnSpPr>
            <p:cNvPr id="10" name="Straight Arrow Connector 9">
              <a:extLst>
                <a:ext uri="{FF2B5EF4-FFF2-40B4-BE49-F238E27FC236}">
                  <a16:creationId xmlns:a16="http://schemas.microsoft.com/office/drawing/2014/main" id="{04976F79-DF0D-0537-1017-AE221464AA53}"/>
                </a:ext>
              </a:extLst>
            </p:cNvPr>
            <p:cNvCxnSpPr>
              <a:cxnSpLocks/>
              <a:stCxn id="7" idx="1"/>
            </p:cNvCxnSpPr>
            <p:nvPr/>
          </p:nvCxnSpPr>
          <p:spPr>
            <a:xfrm flipH="1" flipV="1">
              <a:off x="6921443" y="4983121"/>
              <a:ext cx="1827393" cy="9971"/>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648AADE-604B-49AD-8108-46F5ABBFA0E4}"/>
                </a:ext>
              </a:extLst>
            </p:cNvPr>
            <p:cNvSpPr txBox="1"/>
            <p:nvPr/>
          </p:nvSpPr>
          <p:spPr>
            <a:xfrm>
              <a:off x="7082257" y="4579824"/>
              <a:ext cx="1699562" cy="830997"/>
            </a:xfrm>
            <a:prstGeom prst="rect">
              <a:avLst/>
            </a:prstGeom>
            <a:noFill/>
          </p:spPr>
          <p:txBody>
            <a:bodyPr wrap="square" rtlCol="0">
              <a:spAutoFit/>
            </a:bodyPr>
            <a:lstStyle/>
            <a:p>
              <a:pPr algn="ctr"/>
              <a:r>
                <a:rPr lang="en-US" sz="2400" b="1" dirty="0"/>
                <a:t>Transaction Fees</a:t>
              </a:r>
            </a:p>
          </p:txBody>
        </p:sp>
        <p:pic>
          <p:nvPicPr>
            <p:cNvPr id="1028" name="Picture 4" descr="Free Bitcoin Investment Growth Image - Bitcoin ...">
              <a:extLst>
                <a:ext uri="{FF2B5EF4-FFF2-40B4-BE49-F238E27FC236}">
                  <a16:creationId xmlns:a16="http://schemas.microsoft.com/office/drawing/2014/main" id="{7E54615A-573E-2D73-ABA9-94553BCC06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60" t="19704" r="19358" b="22798"/>
            <a:stretch>
              <a:fillRect/>
            </a:stretch>
          </p:blipFill>
          <p:spPr bwMode="auto">
            <a:xfrm>
              <a:off x="2332078" y="4596388"/>
              <a:ext cx="887243" cy="94327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759F18EE-663E-8B54-BED5-0D6211CD1586}"/>
                </a:ext>
              </a:extLst>
            </p:cNvPr>
            <p:cNvCxnSpPr>
              <a:cxnSpLocks/>
            </p:cNvCxnSpPr>
            <p:nvPr/>
          </p:nvCxnSpPr>
          <p:spPr>
            <a:xfrm flipV="1">
              <a:off x="3185452" y="5046892"/>
              <a:ext cx="1809836" cy="52642"/>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D97C8AC-9D1D-0859-523B-0B567613726C}"/>
                </a:ext>
              </a:extLst>
            </p:cNvPr>
            <p:cNvSpPr txBox="1"/>
            <p:nvPr/>
          </p:nvSpPr>
          <p:spPr>
            <a:xfrm>
              <a:off x="3411218" y="4657714"/>
              <a:ext cx="1212489" cy="830997"/>
            </a:xfrm>
            <a:prstGeom prst="rect">
              <a:avLst/>
            </a:prstGeom>
            <a:noFill/>
          </p:spPr>
          <p:txBody>
            <a:bodyPr wrap="square" rtlCol="0">
              <a:spAutoFit/>
            </a:bodyPr>
            <a:lstStyle/>
            <a:p>
              <a:pPr algn="ctr"/>
              <a:r>
                <a:rPr lang="en-US" sz="2400" b="1" dirty="0"/>
                <a:t>3.125 Bitcoins</a:t>
              </a:r>
            </a:p>
          </p:txBody>
        </p:sp>
      </p:grpSp>
    </p:spTree>
    <p:extLst>
      <p:ext uri="{BB962C8B-B14F-4D97-AF65-F5344CB8AC3E}">
        <p14:creationId xmlns:p14="http://schemas.microsoft.com/office/powerpoint/2010/main" val="260298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E1A29F6-D10A-DB9F-1857-72D8420F600F}"/>
            </a:ext>
          </a:extLst>
        </p:cNvPr>
        <p:cNvGrpSpPr/>
        <p:nvPr/>
      </p:nvGrpSpPr>
      <p:grpSpPr>
        <a:xfrm>
          <a:off x="0" y="0"/>
          <a:ext cx="0" cy="0"/>
          <a:chOff x="0" y="0"/>
          <a:chExt cx="0" cy="0"/>
        </a:xfrm>
      </p:grpSpPr>
      <p:pic>
        <p:nvPicPr>
          <p:cNvPr id="1026" name="Picture 2" descr="New $100 Bill">
            <a:extLst>
              <a:ext uri="{FF2B5EF4-FFF2-40B4-BE49-F238E27FC236}">
                <a16:creationId xmlns:a16="http://schemas.microsoft.com/office/drawing/2014/main" id="{1A1749C8-4F2A-F3C9-5D22-F4BCEA853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048" y="1227026"/>
            <a:ext cx="7316924" cy="54236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1FD708-F7B2-B3E2-2AA8-BCBB6F29B87D}"/>
              </a:ext>
            </a:extLst>
          </p:cNvPr>
          <p:cNvSpPr txBox="1"/>
          <p:nvPr/>
        </p:nvSpPr>
        <p:spPr>
          <a:xfrm>
            <a:off x="418011" y="461555"/>
            <a:ext cx="10702835"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Payment in Cash</a:t>
            </a:r>
          </a:p>
        </p:txBody>
      </p:sp>
    </p:spTree>
    <p:extLst>
      <p:ext uri="{BB962C8B-B14F-4D97-AF65-F5344CB8AC3E}">
        <p14:creationId xmlns:p14="http://schemas.microsoft.com/office/powerpoint/2010/main" val="3015450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AD06D3F-CA38-0227-057B-C8AD672925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09C0657-1486-03BB-B9E6-E1089FC5E9F4}"/>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Decreasing Rewards</a:t>
            </a:r>
          </a:p>
        </p:txBody>
      </p:sp>
      <p:sp>
        <p:nvSpPr>
          <p:cNvPr id="9" name="TextBox 8">
            <a:extLst>
              <a:ext uri="{FF2B5EF4-FFF2-40B4-BE49-F238E27FC236}">
                <a16:creationId xmlns:a16="http://schemas.microsoft.com/office/drawing/2014/main" id="{95169D3B-CA32-5DB2-6A8D-47C453ABBF56}"/>
              </a:ext>
            </a:extLst>
          </p:cNvPr>
          <p:cNvSpPr txBox="1"/>
          <p:nvPr/>
        </p:nvSpPr>
        <p:spPr>
          <a:xfrm>
            <a:off x="330740" y="1340961"/>
            <a:ext cx="11517549" cy="4247317"/>
          </a:xfrm>
          <a:prstGeom prst="rect">
            <a:avLst/>
          </a:prstGeom>
          <a:noFill/>
        </p:spPr>
        <p:txBody>
          <a:bodyPr wrap="square" rtlCol="0">
            <a:spAutoFit/>
          </a:bodyPr>
          <a:lstStyle/>
          <a:p>
            <a:endParaRPr lang="en-US" b="1" dirty="0">
              <a:solidFill>
                <a:srgbClr val="C00000"/>
              </a:solidFill>
            </a:endParaRPr>
          </a:p>
          <a:p>
            <a:r>
              <a:rPr lang="en-US" sz="2800" b="1" dirty="0">
                <a:solidFill>
                  <a:srgbClr val="C00000"/>
                </a:solidFill>
              </a:rPr>
              <a:t>Number of Bitcoins awarded for adding a block is halved about every 4 years</a:t>
            </a:r>
          </a:p>
          <a:p>
            <a:endParaRPr lang="en-US" sz="2800" b="1" dirty="0">
              <a:solidFill>
                <a:srgbClr val="C00000"/>
              </a:solidFill>
            </a:endParaRPr>
          </a:p>
          <a:p>
            <a:r>
              <a:rPr lang="en-US" sz="2800" b="1" dirty="0">
                <a:solidFill>
                  <a:srgbClr val="C00000"/>
                </a:solidFill>
              </a:rPr>
              <a:t>	2009 – 50 Bitcoins</a:t>
            </a:r>
          </a:p>
          <a:p>
            <a:r>
              <a:rPr lang="en-US" sz="2800" b="1" dirty="0">
                <a:solidFill>
                  <a:srgbClr val="C00000"/>
                </a:solidFill>
              </a:rPr>
              <a:t>	2012 – 25 Bitcoins</a:t>
            </a:r>
          </a:p>
          <a:p>
            <a:r>
              <a:rPr lang="en-US" sz="2800" b="1" dirty="0">
                <a:solidFill>
                  <a:srgbClr val="C00000"/>
                </a:solidFill>
              </a:rPr>
              <a:t>	2016 – 12.5 Bitcoins</a:t>
            </a:r>
          </a:p>
          <a:p>
            <a:r>
              <a:rPr lang="en-US" sz="2800" b="1" dirty="0">
                <a:solidFill>
                  <a:srgbClr val="C00000"/>
                </a:solidFill>
              </a:rPr>
              <a:t>	2020 – 6.25 Bitcoins</a:t>
            </a:r>
          </a:p>
          <a:p>
            <a:r>
              <a:rPr lang="en-US" sz="2800" b="1" dirty="0">
                <a:solidFill>
                  <a:srgbClr val="C00000"/>
                </a:solidFill>
              </a:rPr>
              <a:t>	2024 – 3.125 Bitcoins</a:t>
            </a:r>
          </a:p>
          <a:p>
            <a:endParaRPr lang="en-US" sz="2800" b="1" dirty="0">
              <a:solidFill>
                <a:srgbClr val="C00000"/>
              </a:solidFill>
            </a:endParaRPr>
          </a:p>
          <a:p>
            <a:r>
              <a:rPr lang="en-US" sz="2800" b="1" dirty="0">
                <a:solidFill>
                  <a:srgbClr val="C00000"/>
                </a:solidFill>
              </a:rPr>
              <a:t>No more than 20 million Bitcoins will be created.</a:t>
            </a:r>
            <a:endParaRPr lang="en-US" sz="2400" b="1" dirty="0">
              <a:solidFill>
                <a:srgbClr val="C00000"/>
              </a:solidFill>
            </a:endParaRPr>
          </a:p>
        </p:txBody>
      </p:sp>
    </p:spTree>
    <p:extLst>
      <p:ext uri="{BB962C8B-B14F-4D97-AF65-F5344CB8AC3E}">
        <p14:creationId xmlns:p14="http://schemas.microsoft.com/office/powerpoint/2010/main" val="203026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B4FFBCA-358B-854A-6D58-070B2BAC312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9636D2E-D357-6D20-6D09-93B38B3629DD}"/>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Block Explorers</a:t>
            </a:r>
          </a:p>
        </p:txBody>
      </p:sp>
      <p:pic>
        <p:nvPicPr>
          <p:cNvPr id="1053" name="Picture 2" descr="Bitcoin cryptocurrency. Abstract wireframe mesh background. Vector illustration.">
            <a:extLst>
              <a:ext uri="{FF2B5EF4-FFF2-40B4-BE49-F238E27FC236}">
                <a16:creationId xmlns:a16="http://schemas.microsoft.com/office/drawing/2014/main" id="{1C02AD62-52E9-06C2-6BA8-D587EBEF0B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93" t="2376" r="9737" b="26164"/>
          <a:stretch>
            <a:fillRect/>
          </a:stretch>
        </p:blipFill>
        <p:spPr bwMode="auto">
          <a:xfrm>
            <a:off x="6818009" y="2539859"/>
            <a:ext cx="2708419" cy="2565552"/>
          </a:xfrm>
          <a:prstGeom prst="rect">
            <a:avLst/>
          </a:prstGeom>
          <a:noFill/>
          <a:extLst>
            <a:ext uri="{909E8E84-426E-40DD-AFC4-6F175D3DCCD1}">
              <a14:hiddenFill xmlns:a14="http://schemas.microsoft.com/office/drawing/2010/main">
                <a:solidFill>
                  <a:srgbClr val="FFFFFF"/>
                </a:solidFill>
              </a14:hiddenFill>
            </a:ext>
          </a:extLst>
        </p:spPr>
      </p:pic>
      <p:cxnSp>
        <p:nvCxnSpPr>
          <p:cNvPr id="1088" name="Straight Arrow Connector 1087">
            <a:extLst>
              <a:ext uri="{FF2B5EF4-FFF2-40B4-BE49-F238E27FC236}">
                <a16:creationId xmlns:a16="http://schemas.microsoft.com/office/drawing/2014/main" id="{D8B8B1D8-2002-2C97-1AFA-D742A4FCB2BF}"/>
              </a:ext>
            </a:extLst>
          </p:cNvPr>
          <p:cNvCxnSpPr>
            <a:cxnSpLocks/>
            <a:endCxn id="3" idx="3"/>
          </p:cNvCxnSpPr>
          <p:nvPr/>
        </p:nvCxnSpPr>
        <p:spPr>
          <a:xfrm flipH="1" flipV="1">
            <a:off x="3876821" y="3769978"/>
            <a:ext cx="3124307" cy="5185"/>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A9F9CCC-0F5A-0A00-DF36-BA3B17619941}"/>
              </a:ext>
            </a:extLst>
          </p:cNvPr>
          <p:cNvPicPr>
            <a:picLocks noChangeAspect="1"/>
          </p:cNvPicPr>
          <p:nvPr/>
        </p:nvPicPr>
        <p:blipFill>
          <a:blip r:embed="rId4"/>
          <a:srcRect l="8514" t="8742"/>
          <a:stretch>
            <a:fillRect/>
          </a:stretch>
        </p:blipFill>
        <p:spPr>
          <a:xfrm>
            <a:off x="920535" y="2810289"/>
            <a:ext cx="2956286" cy="1919377"/>
          </a:xfrm>
          <a:prstGeom prst="rect">
            <a:avLst/>
          </a:prstGeom>
        </p:spPr>
      </p:pic>
      <p:sp>
        <p:nvSpPr>
          <p:cNvPr id="6" name="TextBox 5">
            <a:extLst>
              <a:ext uri="{FF2B5EF4-FFF2-40B4-BE49-F238E27FC236}">
                <a16:creationId xmlns:a16="http://schemas.microsoft.com/office/drawing/2014/main" id="{6177BB12-764E-AE41-87E9-8D67DEA83253}"/>
              </a:ext>
            </a:extLst>
          </p:cNvPr>
          <p:cNvSpPr txBox="1"/>
          <p:nvPr/>
        </p:nvSpPr>
        <p:spPr>
          <a:xfrm>
            <a:off x="4156312" y="2967144"/>
            <a:ext cx="2565324" cy="1200329"/>
          </a:xfrm>
          <a:prstGeom prst="rect">
            <a:avLst/>
          </a:prstGeom>
          <a:noFill/>
        </p:spPr>
        <p:txBody>
          <a:bodyPr wrap="square" rtlCol="0">
            <a:spAutoFit/>
          </a:bodyPr>
          <a:lstStyle/>
          <a:p>
            <a:pPr algn="ctr"/>
            <a:r>
              <a:rPr lang="en-US" sz="2400" b="1" dirty="0"/>
              <a:t>Balances</a:t>
            </a:r>
          </a:p>
          <a:p>
            <a:pPr algn="ctr"/>
            <a:r>
              <a:rPr lang="en-US" sz="2400" b="1" dirty="0"/>
              <a:t>Transaction status</a:t>
            </a:r>
          </a:p>
          <a:p>
            <a:pPr algn="ctr"/>
            <a:r>
              <a:rPr lang="en-US" sz="2400" b="1" dirty="0"/>
              <a:t>Network statistics</a:t>
            </a:r>
          </a:p>
        </p:txBody>
      </p:sp>
      <p:sp>
        <p:nvSpPr>
          <p:cNvPr id="8" name="TextBox 7">
            <a:extLst>
              <a:ext uri="{FF2B5EF4-FFF2-40B4-BE49-F238E27FC236}">
                <a16:creationId xmlns:a16="http://schemas.microsoft.com/office/drawing/2014/main" id="{594FD306-9AD3-9731-6CE4-BD211A5A950C}"/>
              </a:ext>
            </a:extLst>
          </p:cNvPr>
          <p:cNvSpPr txBox="1"/>
          <p:nvPr/>
        </p:nvSpPr>
        <p:spPr>
          <a:xfrm>
            <a:off x="1246042" y="938114"/>
            <a:ext cx="9699916" cy="800219"/>
          </a:xfrm>
          <a:prstGeom prst="rect">
            <a:avLst/>
          </a:prstGeom>
          <a:noFill/>
        </p:spPr>
        <p:txBody>
          <a:bodyPr wrap="square" rtlCol="0">
            <a:spAutoFit/>
          </a:bodyPr>
          <a:lstStyle/>
          <a:p>
            <a:endParaRPr lang="en-US" b="1" dirty="0">
              <a:solidFill>
                <a:srgbClr val="C00000"/>
              </a:solidFill>
            </a:endParaRPr>
          </a:p>
          <a:p>
            <a:r>
              <a:rPr lang="en-US" sz="2800" b="1" dirty="0">
                <a:solidFill>
                  <a:srgbClr val="C00000"/>
                </a:solidFill>
              </a:rPr>
              <a:t>Block explorers interrogate a blockchain to retrieve information.</a:t>
            </a:r>
            <a:endParaRPr lang="en-US" sz="2400" b="1" dirty="0">
              <a:solidFill>
                <a:srgbClr val="C00000"/>
              </a:solidFill>
            </a:endParaRPr>
          </a:p>
        </p:txBody>
      </p:sp>
    </p:spTree>
    <p:extLst>
      <p:ext uri="{BB962C8B-B14F-4D97-AF65-F5344CB8AC3E}">
        <p14:creationId xmlns:p14="http://schemas.microsoft.com/office/powerpoint/2010/main" val="295463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EAFF5F6-7069-440B-714C-6830F81E30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6FAEB5-BBDE-7515-1B93-D86B81AF8989}"/>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Becoming a Miner</a:t>
            </a:r>
          </a:p>
        </p:txBody>
      </p:sp>
      <p:sp>
        <p:nvSpPr>
          <p:cNvPr id="8" name="TextBox 7">
            <a:extLst>
              <a:ext uri="{FF2B5EF4-FFF2-40B4-BE49-F238E27FC236}">
                <a16:creationId xmlns:a16="http://schemas.microsoft.com/office/drawing/2014/main" id="{A42FE8DB-5978-E6E5-3EE3-D0B8E27430A8}"/>
              </a:ext>
            </a:extLst>
          </p:cNvPr>
          <p:cNvSpPr txBox="1"/>
          <p:nvPr/>
        </p:nvSpPr>
        <p:spPr>
          <a:xfrm>
            <a:off x="489449" y="2238414"/>
            <a:ext cx="4999482" cy="1815882"/>
          </a:xfrm>
          <a:prstGeom prst="rect">
            <a:avLst/>
          </a:prstGeom>
          <a:noFill/>
        </p:spPr>
        <p:txBody>
          <a:bodyPr wrap="square" rtlCol="0">
            <a:spAutoFit/>
          </a:bodyPr>
          <a:lstStyle/>
          <a:p>
            <a:r>
              <a:rPr lang="en-US" sz="2800" b="1" dirty="0">
                <a:solidFill>
                  <a:srgbClr val="C00000"/>
                </a:solidFill>
              </a:rPr>
              <a:t>You would be competing with operations that have tens of thousands of ASICs (Application Specific Integrated Circuits).</a:t>
            </a:r>
            <a:endParaRPr lang="en-US" sz="2400" b="1" dirty="0">
              <a:solidFill>
                <a:srgbClr val="C00000"/>
              </a:solidFill>
            </a:endParaRPr>
          </a:p>
        </p:txBody>
      </p:sp>
      <p:pic>
        <p:nvPicPr>
          <p:cNvPr id="1028" name="Picture 4" descr="Happy cartoon miner. Vector clip art illustration with simple gradients. All in a single layer. ">
            <a:extLst>
              <a:ext uri="{FF2B5EF4-FFF2-40B4-BE49-F238E27FC236}">
                <a16:creationId xmlns:a16="http://schemas.microsoft.com/office/drawing/2014/main" id="{15E2F622-885F-C215-BB7E-8F4970594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380" y="809253"/>
            <a:ext cx="4804914" cy="600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49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B4A4B2A-376D-3FF6-4AAD-774D9A1A31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170206-5E1D-8D5E-72D0-15C466402CA0}"/>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Make Your Own Crypto</a:t>
            </a:r>
          </a:p>
        </p:txBody>
      </p:sp>
      <p:pic>
        <p:nvPicPr>
          <p:cNvPr id="1041" name="Picture 1040">
            <a:extLst>
              <a:ext uri="{FF2B5EF4-FFF2-40B4-BE49-F238E27FC236}">
                <a16:creationId xmlns:a16="http://schemas.microsoft.com/office/drawing/2014/main" id="{9413F756-FE66-9995-B2AA-43FEFD9280D2}"/>
              </a:ext>
            </a:extLst>
          </p:cNvPr>
          <p:cNvPicPr>
            <a:picLocks noChangeAspect="1"/>
          </p:cNvPicPr>
          <p:nvPr/>
        </p:nvPicPr>
        <p:blipFill>
          <a:blip r:embed="rId3"/>
          <a:stretch>
            <a:fillRect/>
          </a:stretch>
        </p:blipFill>
        <p:spPr>
          <a:xfrm>
            <a:off x="3140019" y="907356"/>
            <a:ext cx="5831456" cy="5811244"/>
          </a:xfrm>
          <a:prstGeom prst="rect">
            <a:avLst/>
          </a:prstGeom>
        </p:spPr>
      </p:pic>
    </p:spTree>
    <p:extLst>
      <p:ext uri="{BB962C8B-B14F-4D97-AF65-F5344CB8AC3E}">
        <p14:creationId xmlns:p14="http://schemas.microsoft.com/office/powerpoint/2010/main" val="97052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EA2880C-7073-F3B0-AD3D-0875541E4C6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3016FC1-613F-99A7-547A-A5110BD66E1A}"/>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Starting Your Own Cryptocurrency</a:t>
            </a:r>
          </a:p>
        </p:txBody>
      </p:sp>
      <p:grpSp>
        <p:nvGrpSpPr>
          <p:cNvPr id="22" name="Group 21">
            <a:extLst>
              <a:ext uri="{FF2B5EF4-FFF2-40B4-BE49-F238E27FC236}">
                <a16:creationId xmlns:a16="http://schemas.microsoft.com/office/drawing/2014/main" id="{54504D31-DFCB-F64A-E916-74AC499E1FD9}"/>
              </a:ext>
            </a:extLst>
          </p:cNvPr>
          <p:cNvGrpSpPr/>
          <p:nvPr/>
        </p:nvGrpSpPr>
        <p:grpSpPr>
          <a:xfrm>
            <a:off x="3299146" y="1150931"/>
            <a:ext cx="5346297" cy="2851678"/>
            <a:chOff x="3083486" y="2004947"/>
            <a:chExt cx="5346297" cy="2851678"/>
          </a:xfrm>
        </p:grpSpPr>
        <p:grpSp>
          <p:nvGrpSpPr>
            <p:cNvPr id="2" name="Group 1">
              <a:extLst>
                <a:ext uri="{FF2B5EF4-FFF2-40B4-BE49-F238E27FC236}">
                  <a16:creationId xmlns:a16="http://schemas.microsoft.com/office/drawing/2014/main" id="{FB19170A-FE7D-3B5F-4751-57EB72E5C584}"/>
                </a:ext>
              </a:extLst>
            </p:cNvPr>
            <p:cNvGrpSpPr/>
            <p:nvPr/>
          </p:nvGrpSpPr>
          <p:grpSpPr>
            <a:xfrm>
              <a:off x="4833452" y="2004947"/>
              <a:ext cx="1847764" cy="1240373"/>
              <a:chOff x="5068111" y="2830183"/>
              <a:chExt cx="1847764" cy="1240373"/>
            </a:xfrm>
          </p:grpSpPr>
          <p:sp>
            <p:nvSpPr>
              <p:cNvPr id="3" name="Rectangle: Rounded Corners 2">
                <a:extLst>
                  <a:ext uri="{FF2B5EF4-FFF2-40B4-BE49-F238E27FC236}">
                    <a16:creationId xmlns:a16="http://schemas.microsoft.com/office/drawing/2014/main" id="{152357F1-1A6B-5214-036B-D8E813236F64}"/>
                  </a:ext>
                </a:extLst>
              </p:cNvPr>
              <p:cNvSpPr/>
              <p:nvPr/>
            </p:nvSpPr>
            <p:spPr>
              <a:xfrm>
                <a:off x="5068111" y="2830183"/>
                <a:ext cx="1847764" cy="1240373"/>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1DFED4-E029-6E40-350C-73BD3F014311}"/>
                  </a:ext>
                </a:extLst>
              </p:cNvPr>
              <p:cNvSpPr txBox="1"/>
              <p:nvPr/>
            </p:nvSpPr>
            <p:spPr>
              <a:xfrm>
                <a:off x="5379892" y="3034870"/>
                <a:ext cx="1349445" cy="830997"/>
              </a:xfrm>
              <a:prstGeom prst="rect">
                <a:avLst/>
              </a:prstGeom>
              <a:noFill/>
            </p:spPr>
            <p:txBody>
              <a:bodyPr wrap="square" rtlCol="0">
                <a:spAutoFit/>
              </a:bodyPr>
              <a:lstStyle/>
              <a:p>
                <a:pPr algn="ctr"/>
                <a:r>
                  <a:rPr lang="en-US" sz="2400" b="1" dirty="0">
                    <a:solidFill>
                      <a:schemeClr val="bg1"/>
                    </a:solidFill>
                  </a:rPr>
                  <a:t>Crypto Currency</a:t>
                </a:r>
              </a:p>
            </p:txBody>
          </p:sp>
        </p:grpSp>
        <p:cxnSp>
          <p:nvCxnSpPr>
            <p:cNvPr id="6" name="Straight Arrow Connector 5">
              <a:extLst>
                <a:ext uri="{FF2B5EF4-FFF2-40B4-BE49-F238E27FC236}">
                  <a16:creationId xmlns:a16="http://schemas.microsoft.com/office/drawing/2014/main" id="{1DC35839-ACFF-5702-551E-FF8BE09A27E9}"/>
                </a:ext>
              </a:extLst>
            </p:cNvPr>
            <p:cNvCxnSpPr>
              <a:cxnSpLocks/>
            </p:cNvCxnSpPr>
            <p:nvPr/>
          </p:nvCxnSpPr>
          <p:spPr>
            <a:xfrm flipH="1">
              <a:off x="4389309" y="3165894"/>
              <a:ext cx="527748" cy="635184"/>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065151E-33C5-59C3-F637-2B6CF77CD4DA}"/>
                </a:ext>
              </a:extLst>
            </p:cNvPr>
            <p:cNvGrpSpPr/>
            <p:nvPr/>
          </p:nvGrpSpPr>
          <p:grpSpPr>
            <a:xfrm>
              <a:off x="3083486" y="3801078"/>
              <a:ext cx="1322961" cy="1055547"/>
              <a:chOff x="6634264" y="3016703"/>
              <a:chExt cx="1322961" cy="1055547"/>
            </a:xfrm>
          </p:grpSpPr>
          <p:sp>
            <p:nvSpPr>
              <p:cNvPr id="10" name="Rectangle 9">
                <a:extLst>
                  <a:ext uri="{FF2B5EF4-FFF2-40B4-BE49-F238E27FC236}">
                    <a16:creationId xmlns:a16="http://schemas.microsoft.com/office/drawing/2014/main" id="{E386EB79-8580-3729-99BB-4E7C68BAEDBF}"/>
                  </a:ext>
                </a:extLst>
              </p:cNvPr>
              <p:cNvSpPr/>
              <p:nvPr/>
            </p:nvSpPr>
            <p:spPr>
              <a:xfrm>
                <a:off x="6634264" y="3016703"/>
                <a:ext cx="1322961" cy="105554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637C193-4773-E89C-927E-869695648DBA}"/>
                  </a:ext>
                </a:extLst>
              </p:cNvPr>
              <p:cNvSpPr txBox="1"/>
              <p:nvPr/>
            </p:nvSpPr>
            <p:spPr>
              <a:xfrm>
                <a:off x="6715887" y="3326538"/>
                <a:ext cx="1224200" cy="461665"/>
              </a:xfrm>
              <a:prstGeom prst="rect">
                <a:avLst/>
              </a:prstGeom>
              <a:noFill/>
            </p:spPr>
            <p:txBody>
              <a:bodyPr wrap="square" rtlCol="0">
                <a:spAutoFit/>
              </a:bodyPr>
              <a:lstStyle/>
              <a:p>
                <a:pPr algn="ctr"/>
                <a:r>
                  <a:rPr lang="en-US" sz="2400" b="1" dirty="0">
                    <a:solidFill>
                      <a:schemeClr val="bg1"/>
                    </a:solidFill>
                  </a:rPr>
                  <a:t>Bitcoin</a:t>
                </a:r>
              </a:p>
            </p:txBody>
          </p:sp>
        </p:grpSp>
        <p:grpSp>
          <p:nvGrpSpPr>
            <p:cNvPr id="12" name="Group 11">
              <a:extLst>
                <a:ext uri="{FF2B5EF4-FFF2-40B4-BE49-F238E27FC236}">
                  <a16:creationId xmlns:a16="http://schemas.microsoft.com/office/drawing/2014/main" id="{0921AEC8-21BB-83B6-3CAE-EB5FD8BBAB37}"/>
                </a:ext>
              </a:extLst>
            </p:cNvPr>
            <p:cNvGrpSpPr/>
            <p:nvPr/>
          </p:nvGrpSpPr>
          <p:grpSpPr>
            <a:xfrm>
              <a:off x="7106822" y="3801078"/>
              <a:ext cx="1322961" cy="1055547"/>
              <a:chOff x="6634264" y="3016703"/>
              <a:chExt cx="1322961" cy="1055547"/>
            </a:xfrm>
          </p:grpSpPr>
          <p:sp>
            <p:nvSpPr>
              <p:cNvPr id="13" name="Rectangle 12">
                <a:extLst>
                  <a:ext uri="{FF2B5EF4-FFF2-40B4-BE49-F238E27FC236}">
                    <a16:creationId xmlns:a16="http://schemas.microsoft.com/office/drawing/2014/main" id="{CFE08AB3-D4F7-E730-E090-47D9AD3C399B}"/>
                  </a:ext>
                </a:extLst>
              </p:cNvPr>
              <p:cNvSpPr/>
              <p:nvPr/>
            </p:nvSpPr>
            <p:spPr>
              <a:xfrm>
                <a:off x="6634264" y="3016703"/>
                <a:ext cx="1322961" cy="105554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7DDEAE-79A3-FA8E-CB02-882EC9BC7F13}"/>
                  </a:ext>
                </a:extLst>
              </p:cNvPr>
              <p:cNvSpPr txBox="1"/>
              <p:nvPr/>
            </p:nvSpPr>
            <p:spPr>
              <a:xfrm>
                <a:off x="6715887" y="3326538"/>
                <a:ext cx="1224200" cy="461665"/>
              </a:xfrm>
              <a:prstGeom prst="rect">
                <a:avLst/>
              </a:prstGeom>
              <a:noFill/>
            </p:spPr>
            <p:txBody>
              <a:bodyPr wrap="square" rtlCol="0">
                <a:spAutoFit/>
              </a:bodyPr>
              <a:lstStyle/>
              <a:p>
                <a:pPr algn="ctr"/>
                <a:r>
                  <a:rPr lang="en-US" sz="2400" b="1" dirty="0">
                    <a:solidFill>
                      <a:schemeClr val="bg1"/>
                    </a:solidFill>
                  </a:rPr>
                  <a:t>Altcoin</a:t>
                </a:r>
              </a:p>
            </p:txBody>
          </p:sp>
        </p:grpSp>
        <p:cxnSp>
          <p:nvCxnSpPr>
            <p:cNvPr id="21" name="Straight Arrow Connector 20">
              <a:extLst>
                <a:ext uri="{FF2B5EF4-FFF2-40B4-BE49-F238E27FC236}">
                  <a16:creationId xmlns:a16="http://schemas.microsoft.com/office/drawing/2014/main" id="{691A902B-968E-2EB3-2185-A60A5B87784B}"/>
                </a:ext>
              </a:extLst>
            </p:cNvPr>
            <p:cNvCxnSpPr>
              <a:cxnSpLocks/>
            </p:cNvCxnSpPr>
            <p:nvPr/>
          </p:nvCxnSpPr>
          <p:spPr>
            <a:xfrm>
              <a:off x="6637927" y="3197530"/>
              <a:ext cx="527748" cy="635184"/>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34" name="Group 1033">
            <a:extLst>
              <a:ext uri="{FF2B5EF4-FFF2-40B4-BE49-F238E27FC236}">
                <a16:creationId xmlns:a16="http://schemas.microsoft.com/office/drawing/2014/main" id="{B7C4F0D2-F75F-FD7A-E79D-B47044CFFDD1}"/>
              </a:ext>
            </a:extLst>
          </p:cNvPr>
          <p:cNvGrpSpPr/>
          <p:nvPr/>
        </p:nvGrpSpPr>
        <p:grpSpPr>
          <a:xfrm>
            <a:off x="7163931" y="4679229"/>
            <a:ext cx="2963024" cy="1902726"/>
            <a:chOff x="4818863" y="4567086"/>
            <a:chExt cx="2963024" cy="1902726"/>
          </a:xfrm>
        </p:grpSpPr>
        <p:sp>
          <p:nvSpPr>
            <p:cNvPr id="23" name="Rectangle: Rounded Corners 22">
              <a:extLst>
                <a:ext uri="{FF2B5EF4-FFF2-40B4-BE49-F238E27FC236}">
                  <a16:creationId xmlns:a16="http://schemas.microsoft.com/office/drawing/2014/main" id="{50ED9A80-7680-48BC-F73A-146C6E20F9F7}"/>
                </a:ext>
              </a:extLst>
            </p:cNvPr>
            <p:cNvSpPr/>
            <p:nvPr/>
          </p:nvSpPr>
          <p:spPr>
            <a:xfrm>
              <a:off x="4818863" y="4567086"/>
              <a:ext cx="1591424" cy="5311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Rounded Corners 1023">
              <a:extLst>
                <a:ext uri="{FF2B5EF4-FFF2-40B4-BE49-F238E27FC236}">
                  <a16:creationId xmlns:a16="http://schemas.microsoft.com/office/drawing/2014/main" id="{CACB78DD-40EC-A104-3BCB-32A3DA64CA91}"/>
                </a:ext>
              </a:extLst>
            </p:cNvPr>
            <p:cNvSpPr/>
            <p:nvPr/>
          </p:nvSpPr>
          <p:spPr>
            <a:xfrm>
              <a:off x="4971263" y="4719486"/>
              <a:ext cx="1591424" cy="5311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Rounded Corners 1024">
              <a:extLst>
                <a:ext uri="{FF2B5EF4-FFF2-40B4-BE49-F238E27FC236}">
                  <a16:creationId xmlns:a16="http://schemas.microsoft.com/office/drawing/2014/main" id="{0779CFC2-5DD8-83AA-026B-27EC316818AD}"/>
                </a:ext>
              </a:extLst>
            </p:cNvPr>
            <p:cNvSpPr/>
            <p:nvPr/>
          </p:nvSpPr>
          <p:spPr>
            <a:xfrm>
              <a:off x="5123663" y="4871886"/>
              <a:ext cx="1591424" cy="5311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Rounded Corners 1025">
              <a:extLst>
                <a:ext uri="{FF2B5EF4-FFF2-40B4-BE49-F238E27FC236}">
                  <a16:creationId xmlns:a16="http://schemas.microsoft.com/office/drawing/2014/main" id="{DFE925B7-129D-612A-873C-0114559C4BB6}"/>
                </a:ext>
              </a:extLst>
            </p:cNvPr>
            <p:cNvSpPr/>
            <p:nvPr/>
          </p:nvSpPr>
          <p:spPr>
            <a:xfrm>
              <a:off x="5276063" y="5024286"/>
              <a:ext cx="1591424" cy="5311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Rounded Corners 1026">
              <a:extLst>
                <a:ext uri="{FF2B5EF4-FFF2-40B4-BE49-F238E27FC236}">
                  <a16:creationId xmlns:a16="http://schemas.microsoft.com/office/drawing/2014/main" id="{0BE7116B-F1C3-D0DD-B48A-630A8F64534E}"/>
                </a:ext>
              </a:extLst>
            </p:cNvPr>
            <p:cNvSpPr/>
            <p:nvPr/>
          </p:nvSpPr>
          <p:spPr>
            <a:xfrm>
              <a:off x="5428463" y="5176686"/>
              <a:ext cx="1591424" cy="5311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Rounded Corners 1028">
              <a:extLst>
                <a:ext uri="{FF2B5EF4-FFF2-40B4-BE49-F238E27FC236}">
                  <a16:creationId xmlns:a16="http://schemas.microsoft.com/office/drawing/2014/main" id="{FF7B0A8E-CC40-F22F-36E4-C8EF5CC9697F}"/>
                </a:ext>
              </a:extLst>
            </p:cNvPr>
            <p:cNvSpPr/>
            <p:nvPr/>
          </p:nvSpPr>
          <p:spPr>
            <a:xfrm>
              <a:off x="5580863" y="5329086"/>
              <a:ext cx="1591424" cy="5311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Rounded Corners 1029">
              <a:extLst>
                <a:ext uri="{FF2B5EF4-FFF2-40B4-BE49-F238E27FC236}">
                  <a16:creationId xmlns:a16="http://schemas.microsoft.com/office/drawing/2014/main" id="{950ED47D-F3A3-DE26-2ABA-5DAB7AAA39DB}"/>
                </a:ext>
              </a:extLst>
            </p:cNvPr>
            <p:cNvSpPr/>
            <p:nvPr/>
          </p:nvSpPr>
          <p:spPr>
            <a:xfrm>
              <a:off x="5733263" y="5481486"/>
              <a:ext cx="1591424" cy="5311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Rounded Corners 1030">
              <a:extLst>
                <a:ext uri="{FF2B5EF4-FFF2-40B4-BE49-F238E27FC236}">
                  <a16:creationId xmlns:a16="http://schemas.microsoft.com/office/drawing/2014/main" id="{BF630FAA-4074-7908-5028-45AE13A26C17}"/>
                </a:ext>
              </a:extLst>
            </p:cNvPr>
            <p:cNvSpPr/>
            <p:nvPr/>
          </p:nvSpPr>
          <p:spPr>
            <a:xfrm>
              <a:off x="5885663" y="5633886"/>
              <a:ext cx="1591424" cy="5311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Rounded Corners 1031">
              <a:extLst>
                <a:ext uri="{FF2B5EF4-FFF2-40B4-BE49-F238E27FC236}">
                  <a16:creationId xmlns:a16="http://schemas.microsoft.com/office/drawing/2014/main" id="{075BAEF4-6C37-D09C-105E-90BD082A7701}"/>
                </a:ext>
              </a:extLst>
            </p:cNvPr>
            <p:cNvSpPr/>
            <p:nvPr/>
          </p:nvSpPr>
          <p:spPr>
            <a:xfrm>
              <a:off x="6038063" y="5786286"/>
              <a:ext cx="1591424" cy="5311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Rounded Corners 1032">
              <a:extLst>
                <a:ext uri="{FF2B5EF4-FFF2-40B4-BE49-F238E27FC236}">
                  <a16:creationId xmlns:a16="http://schemas.microsoft.com/office/drawing/2014/main" id="{B9208966-7FA4-209C-1146-9EB50BF5DE91}"/>
                </a:ext>
              </a:extLst>
            </p:cNvPr>
            <p:cNvSpPr/>
            <p:nvPr/>
          </p:nvSpPr>
          <p:spPr>
            <a:xfrm>
              <a:off x="6190463" y="5938686"/>
              <a:ext cx="1591424" cy="5311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B5C8E8-FC7B-F058-717E-35B34F384827}"/>
                </a:ext>
              </a:extLst>
            </p:cNvPr>
            <p:cNvSpPr txBox="1"/>
            <p:nvPr/>
          </p:nvSpPr>
          <p:spPr>
            <a:xfrm>
              <a:off x="6190463" y="6036684"/>
              <a:ext cx="1591424" cy="369332"/>
            </a:xfrm>
            <a:prstGeom prst="rect">
              <a:avLst/>
            </a:prstGeom>
            <a:noFill/>
          </p:spPr>
          <p:txBody>
            <a:bodyPr wrap="square" rtlCol="0">
              <a:spAutoFit/>
            </a:bodyPr>
            <a:lstStyle/>
            <a:p>
              <a:pPr algn="ctr"/>
              <a:r>
                <a:rPr lang="en-US" b="1" dirty="0">
                  <a:solidFill>
                    <a:schemeClr val="bg1"/>
                  </a:solidFill>
                </a:rPr>
                <a:t>Other cryptos</a:t>
              </a:r>
            </a:p>
          </p:txBody>
        </p:sp>
      </p:grpSp>
      <p:cxnSp>
        <p:nvCxnSpPr>
          <p:cNvPr id="1035" name="Straight Arrow Connector 1034">
            <a:extLst>
              <a:ext uri="{FF2B5EF4-FFF2-40B4-BE49-F238E27FC236}">
                <a16:creationId xmlns:a16="http://schemas.microsoft.com/office/drawing/2014/main" id="{4543BAED-F865-7B47-2C50-634B59ED7DEE}"/>
              </a:ext>
            </a:extLst>
          </p:cNvPr>
          <p:cNvCxnSpPr>
            <a:cxnSpLocks/>
          </p:cNvCxnSpPr>
          <p:nvPr/>
        </p:nvCxnSpPr>
        <p:spPr>
          <a:xfrm>
            <a:off x="8027093" y="4002609"/>
            <a:ext cx="0" cy="67662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8" name="TextBox 1037">
            <a:extLst>
              <a:ext uri="{FF2B5EF4-FFF2-40B4-BE49-F238E27FC236}">
                <a16:creationId xmlns:a16="http://schemas.microsoft.com/office/drawing/2014/main" id="{38AA1AD8-9440-0B51-F485-4161017E6AF3}"/>
              </a:ext>
            </a:extLst>
          </p:cNvPr>
          <p:cNvSpPr txBox="1"/>
          <p:nvPr/>
        </p:nvSpPr>
        <p:spPr>
          <a:xfrm>
            <a:off x="3068987" y="2282575"/>
            <a:ext cx="1847764" cy="461665"/>
          </a:xfrm>
          <a:prstGeom prst="rect">
            <a:avLst/>
          </a:prstGeom>
          <a:noFill/>
        </p:spPr>
        <p:txBody>
          <a:bodyPr wrap="square" rtlCol="0">
            <a:spAutoFit/>
          </a:bodyPr>
          <a:lstStyle/>
          <a:p>
            <a:pPr algn="ctr"/>
            <a:r>
              <a:rPr lang="en-US" sz="2400" b="1" dirty="0"/>
              <a:t>$1.8 trillion</a:t>
            </a:r>
          </a:p>
        </p:txBody>
      </p:sp>
      <p:sp>
        <p:nvSpPr>
          <p:cNvPr id="1039" name="TextBox 1038">
            <a:extLst>
              <a:ext uri="{FF2B5EF4-FFF2-40B4-BE49-F238E27FC236}">
                <a16:creationId xmlns:a16="http://schemas.microsoft.com/office/drawing/2014/main" id="{02A62283-96F9-A0B3-FEC3-A3B7D8E67287}"/>
              </a:ext>
            </a:extLst>
          </p:cNvPr>
          <p:cNvSpPr txBox="1"/>
          <p:nvPr/>
        </p:nvSpPr>
        <p:spPr>
          <a:xfrm>
            <a:off x="6920224" y="2175799"/>
            <a:ext cx="1847764" cy="461665"/>
          </a:xfrm>
          <a:prstGeom prst="rect">
            <a:avLst/>
          </a:prstGeom>
          <a:noFill/>
        </p:spPr>
        <p:txBody>
          <a:bodyPr wrap="square" rtlCol="0">
            <a:spAutoFit/>
          </a:bodyPr>
          <a:lstStyle/>
          <a:p>
            <a:pPr algn="ctr"/>
            <a:r>
              <a:rPr lang="en-US" sz="2400" b="1" dirty="0"/>
              <a:t>$1.4 trillion</a:t>
            </a:r>
          </a:p>
        </p:txBody>
      </p:sp>
    </p:spTree>
    <p:extLst>
      <p:ext uri="{BB962C8B-B14F-4D97-AF65-F5344CB8AC3E}">
        <p14:creationId xmlns:p14="http://schemas.microsoft.com/office/powerpoint/2010/main" val="2607031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9E3EF81-F324-4942-9F63-4D77658A61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C98044-6821-2106-62C1-6B2EEE8C02CE}"/>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Crypto Advantages and Disadvantages</a:t>
            </a:r>
          </a:p>
        </p:txBody>
      </p:sp>
      <p:pic>
        <p:nvPicPr>
          <p:cNvPr id="7" name="Picture 2" descr="Pros And Cons Icon Images – Browse 4,516 Stock Photos ...">
            <a:extLst>
              <a:ext uri="{FF2B5EF4-FFF2-40B4-BE49-F238E27FC236}">
                <a16:creationId xmlns:a16="http://schemas.microsoft.com/office/drawing/2014/main" id="{A134B830-27C0-55FB-FFEC-0F8D63449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714" y="1040450"/>
            <a:ext cx="3987022" cy="24689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AD9AC7-61AF-FC52-29D3-E1D66CB0101D}"/>
              </a:ext>
            </a:extLst>
          </p:cNvPr>
          <p:cNvSpPr txBox="1"/>
          <p:nvPr/>
        </p:nvSpPr>
        <p:spPr>
          <a:xfrm>
            <a:off x="2162970" y="3808422"/>
            <a:ext cx="3987022"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C00000"/>
                </a:solidFill>
              </a:rPr>
              <a:t>Decentralization</a:t>
            </a:r>
          </a:p>
          <a:p>
            <a:pPr marL="457200" indent="-457200">
              <a:buFont typeface="Arial" panose="020B0604020202020204" pitchFamily="34" charset="0"/>
              <a:buChar char="•"/>
            </a:pPr>
            <a:r>
              <a:rPr lang="en-US" sz="2800" b="1" dirty="0">
                <a:solidFill>
                  <a:srgbClr val="C00000"/>
                </a:solidFill>
              </a:rPr>
              <a:t>Low transaction fees</a:t>
            </a:r>
          </a:p>
          <a:p>
            <a:pPr marL="457200" indent="-457200">
              <a:buFont typeface="Arial" panose="020B0604020202020204" pitchFamily="34" charset="0"/>
              <a:buChar char="•"/>
            </a:pPr>
            <a:r>
              <a:rPr lang="en-US" sz="2800" b="1" dirty="0">
                <a:solidFill>
                  <a:srgbClr val="C00000"/>
                </a:solidFill>
              </a:rPr>
              <a:t>Fast processing</a:t>
            </a:r>
          </a:p>
          <a:p>
            <a:pPr marL="457200" indent="-457200">
              <a:buFont typeface="Arial" panose="020B0604020202020204" pitchFamily="34" charset="0"/>
              <a:buChar char="•"/>
            </a:pPr>
            <a:r>
              <a:rPr lang="en-US" sz="2800" b="1" dirty="0">
                <a:solidFill>
                  <a:srgbClr val="C00000"/>
                </a:solidFill>
              </a:rPr>
              <a:t>Enhanced security</a:t>
            </a:r>
          </a:p>
          <a:p>
            <a:pPr marL="457200" indent="-457200">
              <a:buFont typeface="Arial" panose="020B0604020202020204" pitchFamily="34" charset="0"/>
              <a:buChar char="•"/>
            </a:pPr>
            <a:r>
              <a:rPr lang="en-US" sz="2800" b="1" dirty="0">
                <a:solidFill>
                  <a:srgbClr val="C00000"/>
                </a:solidFill>
              </a:rPr>
              <a:t>Transparency</a:t>
            </a:r>
            <a:endParaRPr lang="en-US" sz="2400" b="1" dirty="0">
              <a:solidFill>
                <a:srgbClr val="C00000"/>
              </a:solidFill>
            </a:endParaRPr>
          </a:p>
        </p:txBody>
      </p:sp>
      <p:sp>
        <p:nvSpPr>
          <p:cNvPr id="15" name="TextBox 14">
            <a:extLst>
              <a:ext uri="{FF2B5EF4-FFF2-40B4-BE49-F238E27FC236}">
                <a16:creationId xmlns:a16="http://schemas.microsoft.com/office/drawing/2014/main" id="{E3786C32-FEAB-74BF-6129-354E06B92200}"/>
              </a:ext>
            </a:extLst>
          </p:cNvPr>
          <p:cNvSpPr txBox="1"/>
          <p:nvPr/>
        </p:nvSpPr>
        <p:spPr>
          <a:xfrm>
            <a:off x="6165618" y="3808421"/>
            <a:ext cx="4999482"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C00000"/>
                </a:solidFill>
              </a:rPr>
              <a:t>Extreme price volatility</a:t>
            </a:r>
          </a:p>
          <a:p>
            <a:pPr marL="457200" indent="-457200">
              <a:buFont typeface="Arial" panose="020B0604020202020204" pitchFamily="34" charset="0"/>
              <a:buChar char="•"/>
            </a:pPr>
            <a:r>
              <a:rPr lang="en-US" sz="2800" b="1" dirty="0">
                <a:solidFill>
                  <a:srgbClr val="C00000"/>
                </a:solidFill>
              </a:rPr>
              <a:t>High energy and water usage</a:t>
            </a:r>
          </a:p>
          <a:p>
            <a:pPr marL="457200" indent="-457200">
              <a:buFont typeface="Arial" panose="020B0604020202020204" pitchFamily="34" charset="0"/>
              <a:buChar char="•"/>
            </a:pPr>
            <a:r>
              <a:rPr lang="en-US" sz="2800" b="1" dirty="0">
                <a:solidFill>
                  <a:srgbClr val="C00000"/>
                </a:solidFill>
              </a:rPr>
              <a:t>Regulatory uncertainty</a:t>
            </a:r>
          </a:p>
          <a:p>
            <a:pPr marL="457200" indent="-457200">
              <a:buFont typeface="Arial" panose="020B0604020202020204" pitchFamily="34" charset="0"/>
              <a:buChar char="•"/>
            </a:pPr>
            <a:r>
              <a:rPr lang="en-US" sz="2800" b="1" dirty="0">
                <a:solidFill>
                  <a:srgbClr val="C00000"/>
                </a:solidFill>
              </a:rPr>
              <a:t>Technical complexity</a:t>
            </a:r>
          </a:p>
          <a:p>
            <a:pPr marL="457200" indent="-457200">
              <a:buFont typeface="Arial" panose="020B0604020202020204" pitchFamily="34" charset="0"/>
              <a:buChar char="•"/>
            </a:pPr>
            <a:r>
              <a:rPr lang="en-US" sz="2800" b="1" dirty="0">
                <a:solidFill>
                  <a:srgbClr val="C00000"/>
                </a:solidFill>
              </a:rPr>
              <a:t>Use for illicit activities</a:t>
            </a:r>
            <a:endParaRPr lang="en-US" sz="2400" b="1" dirty="0">
              <a:solidFill>
                <a:srgbClr val="C00000"/>
              </a:solidFill>
            </a:endParaRPr>
          </a:p>
        </p:txBody>
      </p:sp>
    </p:spTree>
    <p:extLst>
      <p:ext uri="{BB962C8B-B14F-4D97-AF65-F5344CB8AC3E}">
        <p14:creationId xmlns:p14="http://schemas.microsoft.com/office/powerpoint/2010/main" val="64555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9E3EF81-F324-4942-9F63-4D77658A61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C98044-6821-2106-62C1-6B2EEE8C02CE}"/>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$TRUMP Cryptocurrency</a:t>
            </a:r>
          </a:p>
        </p:txBody>
      </p:sp>
      <p:sp>
        <p:nvSpPr>
          <p:cNvPr id="8" name="TextBox 7">
            <a:extLst>
              <a:ext uri="{FF2B5EF4-FFF2-40B4-BE49-F238E27FC236}">
                <a16:creationId xmlns:a16="http://schemas.microsoft.com/office/drawing/2014/main" id="{D1AD9AC7-61AF-FC52-29D3-E1D66CB0101D}"/>
              </a:ext>
            </a:extLst>
          </p:cNvPr>
          <p:cNvSpPr txBox="1"/>
          <p:nvPr/>
        </p:nvSpPr>
        <p:spPr>
          <a:xfrm>
            <a:off x="424774" y="4469902"/>
            <a:ext cx="11342451" cy="1815882"/>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C00000"/>
                </a:solidFill>
              </a:rPr>
              <a:t>Created about the time of his inauguration</a:t>
            </a:r>
          </a:p>
          <a:p>
            <a:pPr marL="457200" indent="-457200">
              <a:buFont typeface="Arial" panose="020B0604020202020204" pitchFamily="34" charset="0"/>
              <a:buChar char="•"/>
            </a:pPr>
            <a:r>
              <a:rPr lang="en-US" sz="2800" b="1" dirty="0">
                <a:solidFill>
                  <a:srgbClr val="C00000"/>
                </a:solidFill>
              </a:rPr>
              <a:t>Originally 1 billion tokens, 80% retained by Trump</a:t>
            </a:r>
          </a:p>
          <a:p>
            <a:pPr marL="457200" indent="-457200">
              <a:buFont typeface="Arial" panose="020B0604020202020204" pitchFamily="34" charset="0"/>
              <a:buChar char="•"/>
            </a:pPr>
            <a:r>
              <a:rPr lang="en-US" sz="2800" b="1" dirty="0">
                <a:solidFill>
                  <a:srgbClr val="C00000"/>
                </a:solidFill>
              </a:rPr>
              <a:t>Currently worth about $700 million</a:t>
            </a:r>
          </a:p>
          <a:p>
            <a:pPr marL="457200" indent="-457200">
              <a:buFont typeface="Arial" panose="020B0604020202020204" pitchFamily="34" charset="0"/>
              <a:buChar char="•"/>
            </a:pPr>
            <a:r>
              <a:rPr lang="en-US" sz="2800" b="1" dirty="0">
                <a:solidFill>
                  <a:srgbClr val="C00000"/>
                </a:solidFill>
              </a:rPr>
              <a:t>Untraceable, but it is known that Mideastern companies bought millions</a:t>
            </a:r>
          </a:p>
        </p:txBody>
      </p:sp>
      <p:pic>
        <p:nvPicPr>
          <p:cNvPr id="3" name="Picture 2">
            <a:extLst>
              <a:ext uri="{FF2B5EF4-FFF2-40B4-BE49-F238E27FC236}">
                <a16:creationId xmlns:a16="http://schemas.microsoft.com/office/drawing/2014/main" id="{F4E5173F-DB20-9898-77C3-00E789327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509" y="894810"/>
            <a:ext cx="3289976" cy="3093826"/>
          </a:xfrm>
          <a:prstGeom prst="rect">
            <a:avLst/>
          </a:prstGeom>
        </p:spPr>
      </p:pic>
    </p:spTree>
    <p:extLst>
      <p:ext uri="{BB962C8B-B14F-4D97-AF65-F5344CB8AC3E}">
        <p14:creationId xmlns:p14="http://schemas.microsoft.com/office/powerpoint/2010/main" val="965611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9E3EF81-F324-4942-9F63-4D77658A61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C98044-6821-2106-62C1-6B2EEE8C02CE}"/>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Nancy Guthrie Kidnapping</a:t>
            </a:r>
          </a:p>
        </p:txBody>
      </p:sp>
      <p:sp>
        <p:nvSpPr>
          <p:cNvPr id="8" name="TextBox 7">
            <a:extLst>
              <a:ext uri="{FF2B5EF4-FFF2-40B4-BE49-F238E27FC236}">
                <a16:creationId xmlns:a16="http://schemas.microsoft.com/office/drawing/2014/main" id="{D1AD9AC7-61AF-FC52-29D3-E1D66CB0101D}"/>
              </a:ext>
            </a:extLst>
          </p:cNvPr>
          <p:cNvSpPr txBox="1"/>
          <p:nvPr/>
        </p:nvSpPr>
        <p:spPr>
          <a:xfrm>
            <a:off x="424774" y="5742968"/>
            <a:ext cx="11342451" cy="523220"/>
          </a:xfrm>
          <a:prstGeom prst="rect">
            <a:avLst/>
          </a:prstGeom>
          <a:noFill/>
        </p:spPr>
        <p:txBody>
          <a:bodyPr wrap="square" rtlCol="0">
            <a:spAutoFit/>
          </a:bodyPr>
          <a:lstStyle/>
          <a:p>
            <a:pPr algn="ctr"/>
            <a:r>
              <a:rPr lang="en-US" sz="2800" b="1" dirty="0">
                <a:solidFill>
                  <a:srgbClr val="C00000"/>
                </a:solidFill>
              </a:rPr>
              <a:t>At least some of the ransom notes required payment in crypto</a:t>
            </a:r>
          </a:p>
        </p:txBody>
      </p:sp>
      <p:pic>
        <p:nvPicPr>
          <p:cNvPr id="1026" name="Picture 2" descr="I cannot stop thinking and worrying about Nancy Guthrie ...">
            <a:extLst>
              <a:ext uri="{FF2B5EF4-FFF2-40B4-BE49-F238E27FC236}">
                <a16:creationId xmlns:a16="http://schemas.microsoft.com/office/drawing/2014/main" id="{284BED91-39E1-70FF-93AB-3913661D7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8" y="1115032"/>
            <a:ext cx="4203161" cy="420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69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52247D4-BA05-C7CB-2E66-A1FED7C956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C789AEA-1C77-5849-3ED3-790D2ACD0D28}"/>
              </a:ext>
            </a:extLst>
          </p:cNvPr>
          <p:cNvSpPr txBox="1"/>
          <p:nvPr/>
        </p:nvSpPr>
        <p:spPr>
          <a:xfrm>
            <a:off x="0" y="162922"/>
            <a:ext cx="12120664"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Warnings</a:t>
            </a:r>
          </a:p>
        </p:txBody>
      </p:sp>
      <p:sp>
        <p:nvSpPr>
          <p:cNvPr id="8" name="TextBox 7">
            <a:extLst>
              <a:ext uri="{FF2B5EF4-FFF2-40B4-BE49-F238E27FC236}">
                <a16:creationId xmlns:a16="http://schemas.microsoft.com/office/drawing/2014/main" id="{BED5A1F5-8D0D-0550-5F70-CB105CFD222A}"/>
              </a:ext>
            </a:extLst>
          </p:cNvPr>
          <p:cNvSpPr txBox="1"/>
          <p:nvPr/>
        </p:nvSpPr>
        <p:spPr>
          <a:xfrm>
            <a:off x="3621117" y="1209277"/>
            <a:ext cx="7705648" cy="523220"/>
          </a:xfrm>
          <a:prstGeom prst="rect">
            <a:avLst/>
          </a:prstGeom>
          <a:noFill/>
        </p:spPr>
        <p:txBody>
          <a:bodyPr wrap="square" rtlCol="0">
            <a:spAutoFit/>
          </a:bodyPr>
          <a:lstStyle/>
          <a:p>
            <a:r>
              <a:rPr lang="en-US" sz="2800" b="1" dirty="0">
                <a:solidFill>
                  <a:srgbClr val="C00000"/>
                </a:solidFill>
              </a:rPr>
              <a:t>Never invest in a business you cannot understand.</a:t>
            </a:r>
            <a:endParaRPr lang="en-US" sz="2400" b="1" dirty="0">
              <a:solidFill>
                <a:srgbClr val="C00000"/>
              </a:solidFill>
            </a:endParaRPr>
          </a:p>
        </p:txBody>
      </p:sp>
      <p:sp>
        <p:nvSpPr>
          <p:cNvPr id="15" name="TextBox 14">
            <a:extLst>
              <a:ext uri="{FF2B5EF4-FFF2-40B4-BE49-F238E27FC236}">
                <a16:creationId xmlns:a16="http://schemas.microsoft.com/office/drawing/2014/main" id="{34BD2E8E-CED6-8AB9-6A97-5AD454810D6B}"/>
              </a:ext>
            </a:extLst>
          </p:cNvPr>
          <p:cNvSpPr txBox="1"/>
          <p:nvPr/>
        </p:nvSpPr>
        <p:spPr>
          <a:xfrm>
            <a:off x="4173205" y="3167390"/>
            <a:ext cx="4999482" cy="523220"/>
          </a:xfrm>
          <a:prstGeom prst="rect">
            <a:avLst/>
          </a:prstGeom>
          <a:noFill/>
        </p:spPr>
        <p:txBody>
          <a:bodyPr wrap="square" rtlCol="0">
            <a:spAutoFit/>
          </a:bodyPr>
          <a:lstStyle/>
          <a:p>
            <a:r>
              <a:rPr lang="en-US" sz="2800" b="1" dirty="0">
                <a:solidFill>
                  <a:srgbClr val="C00000"/>
                </a:solidFill>
              </a:rPr>
              <a:t>Dutch tulip bulb market bubble</a:t>
            </a:r>
            <a:endParaRPr lang="en-US" sz="2400" b="1" dirty="0">
              <a:solidFill>
                <a:srgbClr val="C00000"/>
              </a:solidFill>
            </a:endParaRPr>
          </a:p>
        </p:txBody>
      </p:sp>
      <p:pic>
        <p:nvPicPr>
          <p:cNvPr id="2050" name="Picture 2" descr="Warren Buffett's life in pictures | CNN">
            <a:extLst>
              <a:ext uri="{FF2B5EF4-FFF2-40B4-BE49-F238E27FC236}">
                <a16:creationId xmlns:a16="http://schemas.microsoft.com/office/drawing/2014/main" id="{9B4874B3-91DD-7BF1-2731-0A58D8BB2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612" y="809253"/>
            <a:ext cx="2333175" cy="17010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Real Story Behind the 17th-Century 'Tulip Mania ...">
            <a:extLst>
              <a:ext uri="{FF2B5EF4-FFF2-40B4-BE49-F238E27FC236}">
                <a16:creationId xmlns:a16="http://schemas.microsoft.com/office/drawing/2014/main" id="{4D23C6C5-35C8-866F-2E1E-42F64D303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612" y="2724150"/>
            <a:ext cx="25717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ock Market Crash of 1929: Definition, Causes, and Effects">
            <a:extLst>
              <a:ext uri="{FF2B5EF4-FFF2-40B4-BE49-F238E27FC236}">
                <a16:creationId xmlns:a16="http://schemas.microsoft.com/office/drawing/2014/main" id="{E5C64CD5-3E50-1D00-4C35-CC0EAF458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612" y="4425183"/>
            <a:ext cx="3886010" cy="2337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843A77-7EE5-E975-BFD3-3CE6459575EB}"/>
              </a:ext>
            </a:extLst>
          </p:cNvPr>
          <p:cNvSpPr txBox="1"/>
          <p:nvPr/>
        </p:nvSpPr>
        <p:spPr>
          <a:xfrm>
            <a:off x="5403910" y="5217601"/>
            <a:ext cx="4999482" cy="523220"/>
          </a:xfrm>
          <a:prstGeom prst="rect">
            <a:avLst/>
          </a:prstGeom>
          <a:noFill/>
        </p:spPr>
        <p:txBody>
          <a:bodyPr wrap="square" rtlCol="0">
            <a:spAutoFit/>
          </a:bodyPr>
          <a:lstStyle/>
          <a:p>
            <a:r>
              <a:rPr lang="en-US" sz="2800" b="1" dirty="0">
                <a:solidFill>
                  <a:srgbClr val="C00000"/>
                </a:solidFill>
              </a:rPr>
              <a:t>1929 stock market crash</a:t>
            </a:r>
            <a:endParaRPr lang="en-US" sz="2400" b="1" dirty="0">
              <a:solidFill>
                <a:srgbClr val="C00000"/>
              </a:solidFill>
            </a:endParaRPr>
          </a:p>
        </p:txBody>
      </p:sp>
    </p:spTree>
    <p:extLst>
      <p:ext uri="{BB962C8B-B14F-4D97-AF65-F5344CB8AC3E}">
        <p14:creationId xmlns:p14="http://schemas.microsoft.com/office/powerpoint/2010/main" val="37927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8060F48-07BF-240D-69E8-6748C32CB56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5C2E2D-D303-C620-1132-0606DD7F9598}"/>
              </a:ext>
            </a:extLst>
          </p:cNvPr>
          <p:cNvSpPr txBox="1"/>
          <p:nvPr/>
        </p:nvSpPr>
        <p:spPr>
          <a:xfrm>
            <a:off x="418011" y="461555"/>
            <a:ext cx="10702835"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Payment by Check</a:t>
            </a:r>
          </a:p>
        </p:txBody>
      </p:sp>
      <p:pic>
        <p:nvPicPr>
          <p:cNvPr id="2050" name="Picture 2" descr="LOA - Printable Blank Checks image 1">
            <a:extLst>
              <a:ext uri="{FF2B5EF4-FFF2-40B4-BE49-F238E27FC236}">
                <a16:creationId xmlns:a16="http://schemas.microsoft.com/office/drawing/2014/main" id="{C2B762D7-5562-05C8-A9C9-95EC6C256D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02" t="34821" r="3811" b="38417"/>
          <a:stretch>
            <a:fillRect/>
          </a:stretch>
        </p:blipFill>
        <p:spPr bwMode="auto">
          <a:xfrm>
            <a:off x="430501" y="1896892"/>
            <a:ext cx="11330998" cy="4189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0AA895-3DC1-995B-8863-D1887762B228}"/>
              </a:ext>
            </a:extLst>
          </p:cNvPr>
          <p:cNvSpPr txBox="1"/>
          <p:nvPr/>
        </p:nvSpPr>
        <p:spPr>
          <a:xfrm>
            <a:off x="8424153" y="2568101"/>
            <a:ext cx="2237361" cy="461665"/>
          </a:xfrm>
          <a:prstGeom prst="rect">
            <a:avLst/>
          </a:prstGeom>
          <a:noFill/>
        </p:spPr>
        <p:txBody>
          <a:bodyPr wrap="square" rtlCol="0">
            <a:spAutoFit/>
          </a:bodyPr>
          <a:lstStyle/>
          <a:p>
            <a:r>
              <a:rPr lang="en-US" sz="2400" dirty="0">
                <a:latin typeface="Script MT Bold" panose="03040602040607080904" pitchFamily="66" charset="0"/>
              </a:rPr>
              <a:t>March</a:t>
            </a:r>
            <a:r>
              <a:rPr lang="en-US" sz="2000" dirty="0">
                <a:latin typeface="Script MT Bold" panose="03040602040607080904" pitchFamily="66" charset="0"/>
              </a:rPr>
              <a:t> 1, 2026</a:t>
            </a:r>
          </a:p>
        </p:txBody>
      </p:sp>
      <p:sp>
        <p:nvSpPr>
          <p:cNvPr id="5" name="TextBox 4">
            <a:extLst>
              <a:ext uri="{FF2B5EF4-FFF2-40B4-BE49-F238E27FC236}">
                <a16:creationId xmlns:a16="http://schemas.microsoft.com/office/drawing/2014/main" id="{9BE107DE-7AA5-AEB3-F455-75B804A668CA}"/>
              </a:ext>
            </a:extLst>
          </p:cNvPr>
          <p:cNvSpPr txBox="1"/>
          <p:nvPr/>
        </p:nvSpPr>
        <p:spPr>
          <a:xfrm>
            <a:off x="2441643" y="3429000"/>
            <a:ext cx="1011676" cy="461665"/>
          </a:xfrm>
          <a:prstGeom prst="rect">
            <a:avLst/>
          </a:prstGeom>
          <a:noFill/>
        </p:spPr>
        <p:txBody>
          <a:bodyPr wrap="square" rtlCol="0">
            <a:spAutoFit/>
          </a:bodyPr>
          <a:lstStyle/>
          <a:p>
            <a:r>
              <a:rPr lang="en-US" sz="2400" dirty="0">
                <a:latin typeface="Script MT Bold" panose="03040602040607080904" pitchFamily="66" charset="0"/>
              </a:rPr>
              <a:t>You</a:t>
            </a:r>
          </a:p>
        </p:txBody>
      </p:sp>
      <p:sp>
        <p:nvSpPr>
          <p:cNvPr id="6" name="TextBox 5">
            <a:extLst>
              <a:ext uri="{FF2B5EF4-FFF2-40B4-BE49-F238E27FC236}">
                <a16:creationId xmlns:a16="http://schemas.microsoft.com/office/drawing/2014/main" id="{8CD1519C-5A0C-C048-AD46-7509CC3897D5}"/>
              </a:ext>
            </a:extLst>
          </p:cNvPr>
          <p:cNvSpPr txBox="1"/>
          <p:nvPr/>
        </p:nvSpPr>
        <p:spPr>
          <a:xfrm>
            <a:off x="9103467" y="2997238"/>
            <a:ext cx="1293779" cy="830997"/>
          </a:xfrm>
          <a:prstGeom prst="rect">
            <a:avLst/>
          </a:prstGeom>
          <a:noFill/>
        </p:spPr>
        <p:txBody>
          <a:bodyPr wrap="square" rtlCol="0">
            <a:spAutoFit/>
          </a:bodyPr>
          <a:lstStyle/>
          <a:p>
            <a:endParaRPr lang="en-US" sz="2400" dirty="0">
              <a:latin typeface="Script MT Bold" panose="03040602040607080904" pitchFamily="66" charset="0"/>
            </a:endParaRPr>
          </a:p>
          <a:p>
            <a:r>
              <a:rPr lang="en-US" sz="2400" dirty="0">
                <a:latin typeface="Script MT Bold" panose="03040602040607080904" pitchFamily="66" charset="0"/>
              </a:rPr>
              <a:t>$100.00</a:t>
            </a:r>
          </a:p>
        </p:txBody>
      </p:sp>
      <p:sp>
        <p:nvSpPr>
          <p:cNvPr id="7" name="TextBox 6">
            <a:extLst>
              <a:ext uri="{FF2B5EF4-FFF2-40B4-BE49-F238E27FC236}">
                <a16:creationId xmlns:a16="http://schemas.microsoft.com/office/drawing/2014/main" id="{0DA60E05-5145-D19E-1FA3-460078D58054}"/>
              </a:ext>
            </a:extLst>
          </p:cNvPr>
          <p:cNvSpPr txBox="1"/>
          <p:nvPr/>
        </p:nvSpPr>
        <p:spPr>
          <a:xfrm>
            <a:off x="1089499" y="3991418"/>
            <a:ext cx="7334654" cy="461665"/>
          </a:xfrm>
          <a:prstGeom prst="rect">
            <a:avLst/>
          </a:prstGeom>
          <a:noFill/>
        </p:spPr>
        <p:txBody>
          <a:bodyPr wrap="square" rtlCol="0">
            <a:spAutoFit/>
          </a:bodyPr>
          <a:lstStyle/>
          <a:p>
            <a:r>
              <a:rPr lang="en-US" sz="2400" dirty="0">
                <a:latin typeface="Script MT Bold" panose="03040602040607080904" pitchFamily="66" charset="0"/>
              </a:rPr>
              <a:t>One Hundred and no/100~~~~~~~~~~~~~~~~~~~</a:t>
            </a:r>
          </a:p>
        </p:txBody>
      </p:sp>
      <p:sp>
        <p:nvSpPr>
          <p:cNvPr id="8" name="TextBox 7">
            <a:extLst>
              <a:ext uri="{FF2B5EF4-FFF2-40B4-BE49-F238E27FC236}">
                <a16:creationId xmlns:a16="http://schemas.microsoft.com/office/drawing/2014/main" id="{A87A81C6-7BD3-307C-1105-159A31BF35EE}"/>
              </a:ext>
            </a:extLst>
          </p:cNvPr>
          <p:cNvSpPr txBox="1"/>
          <p:nvPr/>
        </p:nvSpPr>
        <p:spPr>
          <a:xfrm>
            <a:off x="5693275" y="4903535"/>
            <a:ext cx="805450" cy="461665"/>
          </a:xfrm>
          <a:prstGeom prst="rect">
            <a:avLst/>
          </a:prstGeom>
          <a:noFill/>
        </p:spPr>
        <p:txBody>
          <a:bodyPr wrap="square" rtlCol="0">
            <a:spAutoFit/>
          </a:bodyPr>
          <a:lstStyle/>
          <a:p>
            <a:r>
              <a:rPr lang="en-US" sz="2400" dirty="0">
                <a:latin typeface="Script MT Bold" panose="03040602040607080904" pitchFamily="66" charset="0"/>
              </a:rPr>
              <a:t>Me</a:t>
            </a:r>
          </a:p>
        </p:txBody>
      </p:sp>
      <p:sp>
        <p:nvSpPr>
          <p:cNvPr id="9" name="TextBox 8">
            <a:extLst>
              <a:ext uri="{FF2B5EF4-FFF2-40B4-BE49-F238E27FC236}">
                <a16:creationId xmlns:a16="http://schemas.microsoft.com/office/drawing/2014/main" id="{1A683654-3B2B-34FA-1B12-3D0ADBFF8BA7}"/>
              </a:ext>
            </a:extLst>
          </p:cNvPr>
          <p:cNvSpPr txBox="1"/>
          <p:nvPr/>
        </p:nvSpPr>
        <p:spPr>
          <a:xfrm>
            <a:off x="1960123" y="4903535"/>
            <a:ext cx="1974715" cy="461665"/>
          </a:xfrm>
          <a:prstGeom prst="rect">
            <a:avLst/>
          </a:prstGeom>
          <a:noFill/>
        </p:spPr>
        <p:txBody>
          <a:bodyPr wrap="square" rtlCol="0">
            <a:spAutoFit/>
          </a:bodyPr>
          <a:lstStyle/>
          <a:p>
            <a:r>
              <a:rPr lang="en-US" sz="2400" dirty="0">
                <a:latin typeface="Script MT Bold" panose="03040602040607080904" pitchFamily="66" charset="0"/>
              </a:rPr>
              <a:t>Repay debt</a:t>
            </a:r>
          </a:p>
        </p:txBody>
      </p:sp>
    </p:spTree>
    <p:extLst>
      <p:ext uri="{BB962C8B-B14F-4D97-AF65-F5344CB8AC3E}">
        <p14:creationId xmlns:p14="http://schemas.microsoft.com/office/powerpoint/2010/main" val="104624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61B8850-96D4-0A21-2FE2-8787F523FA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5A9BA72-2070-F215-EBD0-56C6904CA560}"/>
              </a:ext>
            </a:extLst>
          </p:cNvPr>
          <p:cNvSpPr txBox="1"/>
          <p:nvPr/>
        </p:nvSpPr>
        <p:spPr>
          <a:xfrm>
            <a:off x="418011" y="461555"/>
            <a:ext cx="10702835"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Payment by App</a:t>
            </a:r>
          </a:p>
        </p:txBody>
      </p:sp>
      <p:pic>
        <p:nvPicPr>
          <p:cNvPr id="3074" name="Picture 2" descr="Venmo launches supervised teen accounts | Fox Business">
            <a:extLst>
              <a:ext uri="{FF2B5EF4-FFF2-40B4-BE49-F238E27FC236}">
                <a16:creationId xmlns:a16="http://schemas.microsoft.com/office/drawing/2014/main" id="{4E2C8169-238C-3099-D000-4E21B07BB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19" y="2265937"/>
            <a:ext cx="5509098" cy="30988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elle ends cash transfer services on standalone app | Fox ...">
            <a:extLst>
              <a:ext uri="{FF2B5EF4-FFF2-40B4-BE49-F238E27FC236}">
                <a16:creationId xmlns:a16="http://schemas.microsoft.com/office/drawing/2014/main" id="{EEDDCC67-30FC-36F9-03AD-BF3EB46E1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831" y="1929421"/>
            <a:ext cx="565785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41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E9228AF-5686-CB76-33E3-107D9B43DA4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7B04AE3-6934-F379-4B9B-B822CEF54E5C}"/>
              </a:ext>
            </a:extLst>
          </p:cNvPr>
          <p:cNvSpPr txBox="1"/>
          <p:nvPr/>
        </p:nvSpPr>
        <p:spPr>
          <a:xfrm>
            <a:off x="418011" y="544525"/>
            <a:ext cx="11274635" cy="523220"/>
          </a:xfrm>
          <a:prstGeom prst="rect">
            <a:avLst/>
          </a:prstGeom>
          <a:noFill/>
        </p:spPr>
        <p:txBody>
          <a:bodyPr wrap="square" rtlCol="0">
            <a:spAutoFit/>
          </a:bodyPr>
          <a:lstStyle/>
          <a:p>
            <a:pPr algn="ctr"/>
            <a:r>
              <a:rPr lang="en-US" sz="2800" dirty="0">
                <a:solidFill>
                  <a:schemeClr val="accent5">
                    <a:lumMod val="75000"/>
                  </a:schemeClr>
                </a:solidFill>
                <a:latin typeface="Arial Black" panose="020B0A04020102020204" pitchFamily="34" charset="0"/>
              </a:rPr>
              <a:t>The Invention of Bitcoin</a:t>
            </a:r>
          </a:p>
        </p:txBody>
      </p:sp>
      <p:pic>
        <p:nvPicPr>
          <p:cNvPr id="4102" name="Picture 6" descr="Satoshi Nakamoto Denies Being Creator of Bitcoin Amid Media ...">
            <a:extLst>
              <a:ext uri="{FF2B5EF4-FFF2-40B4-BE49-F238E27FC236}">
                <a16:creationId xmlns:a16="http://schemas.microsoft.com/office/drawing/2014/main" id="{61FA59B6-E071-80ED-4F32-E154F117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89" y="1170945"/>
            <a:ext cx="7813438" cy="5521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5FF22F-CC00-88F9-4D7D-336290F2FF65}"/>
              </a:ext>
            </a:extLst>
          </p:cNvPr>
          <p:cNvSpPr txBox="1"/>
          <p:nvPr/>
        </p:nvSpPr>
        <p:spPr>
          <a:xfrm>
            <a:off x="9202366" y="1663430"/>
            <a:ext cx="2645923" cy="2308324"/>
          </a:xfrm>
          <a:prstGeom prst="rect">
            <a:avLst/>
          </a:prstGeom>
          <a:noFill/>
        </p:spPr>
        <p:txBody>
          <a:bodyPr wrap="square" rtlCol="0">
            <a:spAutoFit/>
          </a:bodyPr>
          <a:lstStyle/>
          <a:p>
            <a:r>
              <a:rPr lang="en-US" sz="2400" b="1" dirty="0" err="1">
                <a:solidFill>
                  <a:srgbClr val="C00000"/>
                </a:solidFill>
              </a:rPr>
              <a:t>Pseudophoto</a:t>
            </a:r>
            <a:r>
              <a:rPr lang="en-US" sz="2400" b="1" dirty="0">
                <a:solidFill>
                  <a:srgbClr val="C00000"/>
                </a:solidFill>
              </a:rPr>
              <a:t> of Satoshi Nakamoto, the </a:t>
            </a:r>
            <a:r>
              <a:rPr lang="en-US" sz="2400" b="1" dirty="0" err="1">
                <a:solidFill>
                  <a:srgbClr val="C00000"/>
                </a:solidFill>
              </a:rPr>
              <a:t>pseudodym</a:t>
            </a:r>
            <a:r>
              <a:rPr lang="en-US" sz="2400" b="1" dirty="0">
                <a:solidFill>
                  <a:srgbClr val="C00000"/>
                </a:solidFill>
              </a:rPr>
              <a:t> for the </a:t>
            </a:r>
            <a:r>
              <a:rPr lang="en-US" sz="2400" b="1" dirty="0" err="1">
                <a:solidFill>
                  <a:srgbClr val="C00000"/>
                </a:solidFill>
              </a:rPr>
              <a:t>inventer</a:t>
            </a:r>
            <a:r>
              <a:rPr lang="en-US" sz="2400" b="1" dirty="0">
                <a:solidFill>
                  <a:srgbClr val="C00000"/>
                </a:solidFill>
              </a:rPr>
              <a:t> of Bitcoin who remains unknown.</a:t>
            </a:r>
          </a:p>
        </p:txBody>
      </p:sp>
    </p:spTree>
    <p:extLst>
      <p:ext uri="{BB962C8B-B14F-4D97-AF65-F5344CB8AC3E}">
        <p14:creationId xmlns:p14="http://schemas.microsoft.com/office/powerpoint/2010/main" val="77655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E1A1617-26DD-65AE-33DF-EEDA6D309B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B7C724-E421-E5D9-61EE-3A83E67918D1}"/>
              </a:ext>
            </a:extLst>
          </p:cNvPr>
          <p:cNvSpPr txBox="1"/>
          <p:nvPr/>
        </p:nvSpPr>
        <p:spPr>
          <a:xfrm>
            <a:off x="418011" y="544525"/>
            <a:ext cx="11274635"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What is Cryptocurrency?</a:t>
            </a:r>
          </a:p>
        </p:txBody>
      </p:sp>
      <p:sp>
        <p:nvSpPr>
          <p:cNvPr id="2" name="TextBox 1">
            <a:extLst>
              <a:ext uri="{FF2B5EF4-FFF2-40B4-BE49-F238E27FC236}">
                <a16:creationId xmlns:a16="http://schemas.microsoft.com/office/drawing/2014/main" id="{E719CD27-D730-2D8E-25DF-0C975D3B7843}"/>
              </a:ext>
            </a:extLst>
          </p:cNvPr>
          <p:cNvSpPr txBox="1"/>
          <p:nvPr/>
        </p:nvSpPr>
        <p:spPr>
          <a:xfrm>
            <a:off x="583661" y="1507788"/>
            <a:ext cx="10826884" cy="523220"/>
          </a:xfrm>
          <a:prstGeom prst="rect">
            <a:avLst/>
          </a:prstGeom>
          <a:noFill/>
        </p:spPr>
        <p:txBody>
          <a:bodyPr wrap="square" rtlCol="0">
            <a:spAutoFit/>
          </a:bodyPr>
          <a:lstStyle/>
          <a:p>
            <a:r>
              <a:rPr lang="en-US" sz="2800" b="1" dirty="0">
                <a:solidFill>
                  <a:srgbClr val="C00000"/>
                </a:solidFill>
              </a:rPr>
              <a:t>Cryptocurrency is a </a:t>
            </a:r>
            <a:r>
              <a:rPr lang="en-US" sz="2800" b="1" u="sng" dirty="0">
                <a:solidFill>
                  <a:srgbClr val="C00000"/>
                </a:solidFill>
              </a:rPr>
              <a:t>digital currency </a:t>
            </a:r>
            <a:r>
              <a:rPr lang="en-US" sz="2800" b="1" dirty="0">
                <a:solidFill>
                  <a:srgbClr val="C00000"/>
                </a:solidFill>
              </a:rPr>
              <a:t>that uses </a:t>
            </a:r>
            <a:r>
              <a:rPr lang="en-US" sz="2800" b="1" u="sng" dirty="0">
                <a:solidFill>
                  <a:srgbClr val="C00000"/>
                </a:solidFill>
              </a:rPr>
              <a:t>cryptography</a:t>
            </a:r>
            <a:r>
              <a:rPr lang="en-US" sz="2800" b="1" dirty="0">
                <a:solidFill>
                  <a:srgbClr val="C00000"/>
                </a:solidFill>
              </a:rPr>
              <a:t> for security. </a:t>
            </a:r>
          </a:p>
        </p:txBody>
      </p:sp>
      <p:sp>
        <p:nvSpPr>
          <p:cNvPr id="5" name="TextBox 4">
            <a:extLst>
              <a:ext uri="{FF2B5EF4-FFF2-40B4-BE49-F238E27FC236}">
                <a16:creationId xmlns:a16="http://schemas.microsoft.com/office/drawing/2014/main" id="{D64E0151-9FD7-4F03-6DE1-DCBDFBE0C2E6}"/>
              </a:ext>
            </a:extLst>
          </p:cNvPr>
          <p:cNvSpPr txBox="1"/>
          <p:nvPr/>
        </p:nvSpPr>
        <p:spPr>
          <a:xfrm>
            <a:off x="583661" y="2383754"/>
            <a:ext cx="10447506" cy="461665"/>
          </a:xfrm>
          <a:prstGeom prst="rect">
            <a:avLst/>
          </a:prstGeom>
          <a:noFill/>
        </p:spPr>
        <p:txBody>
          <a:bodyPr wrap="square" rtlCol="0">
            <a:spAutoFit/>
          </a:bodyPr>
          <a:lstStyle/>
          <a:p>
            <a:r>
              <a:rPr lang="en-US" sz="2400" b="1" dirty="0">
                <a:solidFill>
                  <a:srgbClr val="0070C0"/>
                </a:solidFill>
              </a:rPr>
              <a:t>A DIGITAL CURRENCY is one that exists only as ledger entries.</a:t>
            </a:r>
          </a:p>
        </p:txBody>
      </p:sp>
      <p:sp>
        <p:nvSpPr>
          <p:cNvPr id="6" name="TextBox 5">
            <a:extLst>
              <a:ext uri="{FF2B5EF4-FFF2-40B4-BE49-F238E27FC236}">
                <a16:creationId xmlns:a16="http://schemas.microsoft.com/office/drawing/2014/main" id="{6F468BC0-D5D4-066C-B31B-40F45EC6BB13}"/>
              </a:ext>
            </a:extLst>
          </p:cNvPr>
          <p:cNvSpPr txBox="1"/>
          <p:nvPr/>
        </p:nvSpPr>
        <p:spPr>
          <a:xfrm>
            <a:off x="583661" y="2935519"/>
            <a:ext cx="10447506" cy="830997"/>
          </a:xfrm>
          <a:prstGeom prst="rect">
            <a:avLst/>
          </a:prstGeom>
          <a:noFill/>
        </p:spPr>
        <p:txBody>
          <a:bodyPr wrap="square" rtlCol="0">
            <a:spAutoFit/>
          </a:bodyPr>
          <a:lstStyle/>
          <a:p>
            <a:r>
              <a:rPr lang="en-US" sz="2400" b="1" dirty="0">
                <a:solidFill>
                  <a:srgbClr val="0070C0"/>
                </a:solidFill>
              </a:rPr>
              <a:t>CRYPTOGRAPHY secures information in the ledger by using coded algorithms to make them unreadable.</a:t>
            </a:r>
          </a:p>
        </p:txBody>
      </p:sp>
      <p:sp>
        <p:nvSpPr>
          <p:cNvPr id="7" name="Rectangle 6">
            <a:extLst>
              <a:ext uri="{FF2B5EF4-FFF2-40B4-BE49-F238E27FC236}">
                <a16:creationId xmlns:a16="http://schemas.microsoft.com/office/drawing/2014/main" id="{071AE453-CE4F-76BA-ACDD-46C0750EC8B3}"/>
              </a:ext>
            </a:extLst>
          </p:cNvPr>
          <p:cNvSpPr/>
          <p:nvPr/>
        </p:nvSpPr>
        <p:spPr>
          <a:xfrm>
            <a:off x="4367719" y="4494403"/>
            <a:ext cx="3307406" cy="1819072"/>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97" name="Group 4096">
            <a:extLst>
              <a:ext uri="{FF2B5EF4-FFF2-40B4-BE49-F238E27FC236}">
                <a16:creationId xmlns:a16="http://schemas.microsoft.com/office/drawing/2014/main" id="{A54F28C0-967F-C04D-1A47-1D4D70398051}"/>
              </a:ext>
            </a:extLst>
          </p:cNvPr>
          <p:cNvGrpSpPr/>
          <p:nvPr/>
        </p:nvGrpSpPr>
        <p:grpSpPr>
          <a:xfrm>
            <a:off x="2475689" y="4671580"/>
            <a:ext cx="7405994" cy="542410"/>
            <a:chOff x="2475689" y="4564572"/>
            <a:chExt cx="7405994" cy="542410"/>
          </a:xfrm>
        </p:grpSpPr>
        <p:sp>
          <p:nvSpPr>
            <p:cNvPr id="20" name="TextBox 19">
              <a:extLst>
                <a:ext uri="{FF2B5EF4-FFF2-40B4-BE49-F238E27FC236}">
                  <a16:creationId xmlns:a16="http://schemas.microsoft.com/office/drawing/2014/main" id="{969F7600-B925-4C99-7E51-DC09BD606AF6}"/>
                </a:ext>
              </a:extLst>
            </p:cNvPr>
            <p:cNvSpPr txBox="1"/>
            <p:nvPr/>
          </p:nvSpPr>
          <p:spPr>
            <a:xfrm>
              <a:off x="7770781" y="4564572"/>
              <a:ext cx="2110902" cy="523220"/>
            </a:xfrm>
            <a:prstGeom prst="rect">
              <a:avLst/>
            </a:prstGeom>
            <a:noFill/>
          </p:spPr>
          <p:txBody>
            <a:bodyPr wrap="square" rtlCol="0">
              <a:spAutoFit/>
            </a:bodyPr>
            <a:lstStyle/>
            <a:p>
              <a:r>
                <a:rPr lang="en-US" sz="2800" b="1" dirty="0"/>
                <a:t>Decryption</a:t>
              </a:r>
            </a:p>
          </p:txBody>
        </p:sp>
        <p:sp>
          <p:nvSpPr>
            <p:cNvPr id="19" name="TextBox 18">
              <a:extLst>
                <a:ext uri="{FF2B5EF4-FFF2-40B4-BE49-F238E27FC236}">
                  <a16:creationId xmlns:a16="http://schemas.microsoft.com/office/drawing/2014/main" id="{68BA3BB7-BBFF-3DAA-8441-41632AA4CCEE}"/>
                </a:ext>
              </a:extLst>
            </p:cNvPr>
            <p:cNvSpPr txBox="1"/>
            <p:nvPr/>
          </p:nvSpPr>
          <p:spPr>
            <a:xfrm>
              <a:off x="2475689" y="4564572"/>
              <a:ext cx="1892028" cy="523220"/>
            </a:xfrm>
            <a:prstGeom prst="rect">
              <a:avLst/>
            </a:prstGeom>
            <a:noFill/>
          </p:spPr>
          <p:txBody>
            <a:bodyPr wrap="square" rtlCol="0">
              <a:spAutoFit/>
            </a:bodyPr>
            <a:lstStyle/>
            <a:p>
              <a:r>
                <a:rPr lang="en-US" sz="2800" b="1" dirty="0"/>
                <a:t>Encryption</a:t>
              </a:r>
            </a:p>
          </p:txBody>
        </p:sp>
        <p:cxnSp>
          <p:nvCxnSpPr>
            <p:cNvPr id="25" name="Straight Arrow Connector 24">
              <a:extLst>
                <a:ext uri="{FF2B5EF4-FFF2-40B4-BE49-F238E27FC236}">
                  <a16:creationId xmlns:a16="http://schemas.microsoft.com/office/drawing/2014/main" id="{EC976B10-1D62-66E8-5096-A926C37E028C}"/>
                </a:ext>
              </a:extLst>
            </p:cNvPr>
            <p:cNvCxnSpPr>
              <a:cxnSpLocks/>
            </p:cNvCxnSpPr>
            <p:nvPr/>
          </p:nvCxnSpPr>
          <p:spPr>
            <a:xfrm>
              <a:off x="2631332" y="5106982"/>
              <a:ext cx="1473738"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2C8A8E4-F01E-61D9-79D4-B28C7EBF6E8C}"/>
                </a:ext>
              </a:extLst>
            </p:cNvPr>
            <p:cNvCxnSpPr>
              <a:cxnSpLocks/>
            </p:cNvCxnSpPr>
            <p:nvPr/>
          </p:nvCxnSpPr>
          <p:spPr>
            <a:xfrm>
              <a:off x="7897241" y="5106982"/>
              <a:ext cx="1473738"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grpSp>
      <p:grpSp>
        <p:nvGrpSpPr>
          <p:cNvPr id="4098" name="Group 4097">
            <a:extLst>
              <a:ext uri="{FF2B5EF4-FFF2-40B4-BE49-F238E27FC236}">
                <a16:creationId xmlns:a16="http://schemas.microsoft.com/office/drawing/2014/main" id="{3D1B0A6F-FF94-4A91-4812-790AB90BFD02}"/>
              </a:ext>
            </a:extLst>
          </p:cNvPr>
          <p:cNvGrpSpPr/>
          <p:nvPr/>
        </p:nvGrpSpPr>
        <p:grpSpPr>
          <a:xfrm>
            <a:off x="4367719" y="3937444"/>
            <a:ext cx="3307405" cy="2149068"/>
            <a:chOff x="4367719" y="3937444"/>
            <a:chExt cx="3307405" cy="2149068"/>
          </a:xfrm>
        </p:grpSpPr>
        <p:cxnSp>
          <p:nvCxnSpPr>
            <p:cNvPr id="9" name="Straight Connector 8">
              <a:extLst>
                <a:ext uri="{FF2B5EF4-FFF2-40B4-BE49-F238E27FC236}">
                  <a16:creationId xmlns:a16="http://schemas.microsoft.com/office/drawing/2014/main" id="{774B8B3D-AB9E-26F4-1EA1-6FC59D6AE4E7}"/>
                </a:ext>
              </a:extLst>
            </p:cNvPr>
            <p:cNvCxnSpPr>
              <a:cxnSpLocks/>
            </p:cNvCxnSpPr>
            <p:nvPr/>
          </p:nvCxnSpPr>
          <p:spPr>
            <a:xfrm>
              <a:off x="4717915" y="4838112"/>
              <a:ext cx="2723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BD49A5-3429-B1BB-144C-988E7AA6DF01}"/>
                </a:ext>
              </a:extLst>
            </p:cNvPr>
            <p:cNvCxnSpPr>
              <a:cxnSpLocks/>
            </p:cNvCxnSpPr>
            <p:nvPr/>
          </p:nvCxnSpPr>
          <p:spPr>
            <a:xfrm>
              <a:off x="4717915" y="5087792"/>
              <a:ext cx="2723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BBC68EB-CCEB-B978-3F11-9AD706CB33E3}"/>
                </a:ext>
              </a:extLst>
            </p:cNvPr>
            <p:cNvCxnSpPr>
              <a:cxnSpLocks/>
            </p:cNvCxnSpPr>
            <p:nvPr/>
          </p:nvCxnSpPr>
          <p:spPr>
            <a:xfrm>
              <a:off x="4717915" y="5337472"/>
              <a:ext cx="2723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9FD2D1-CB28-994C-CDD8-D2AE816391F6}"/>
                </a:ext>
              </a:extLst>
            </p:cNvPr>
            <p:cNvCxnSpPr>
              <a:cxnSpLocks/>
            </p:cNvCxnSpPr>
            <p:nvPr/>
          </p:nvCxnSpPr>
          <p:spPr>
            <a:xfrm>
              <a:off x="4717915" y="5587152"/>
              <a:ext cx="2723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9DFD00-BAC2-C996-DABA-7039A7E3734C}"/>
                </a:ext>
              </a:extLst>
            </p:cNvPr>
            <p:cNvCxnSpPr>
              <a:cxnSpLocks/>
            </p:cNvCxnSpPr>
            <p:nvPr/>
          </p:nvCxnSpPr>
          <p:spPr>
            <a:xfrm>
              <a:off x="4717915" y="5836832"/>
              <a:ext cx="2723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4D213B-D61D-9311-41D8-45CEB43CB8CC}"/>
                </a:ext>
              </a:extLst>
            </p:cNvPr>
            <p:cNvCxnSpPr>
              <a:cxnSpLocks/>
            </p:cNvCxnSpPr>
            <p:nvPr/>
          </p:nvCxnSpPr>
          <p:spPr>
            <a:xfrm>
              <a:off x="4717915" y="6086512"/>
              <a:ext cx="2723745"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2951D5-2E1D-CC3C-E5E5-EDB655F3BD79}"/>
                </a:ext>
              </a:extLst>
            </p:cNvPr>
            <p:cNvSpPr txBox="1"/>
            <p:nvPr/>
          </p:nvSpPr>
          <p:spPr>
            <a:xfrm>
              <a:off x="4367719" y="3937444"/>
              <a:ext cx="3307405" cy="523220"/>
            </a:xfrm>
            <a:prstGeom prst="rect">
              <a:avLst/>
            </a:prstGeom>
            <a:noFill/>
          </p:spPr>
          <p:txBody>
            <a:bodyPr wrap="square" rtlCol="0">
              <a:spAutoFit/>
            </a:bodyPr>
            <a:lstStyle/>
            <a:p>
              <a:pPr algn="ctr"/>
              <a:r>
                <a:rPr lang="en-US" sz="2800" dirty="0"/>
                <a:t>Ledger</a:t>
              </a:r>
            </a:p>
          </p:txBody>
        </p:sp>
        <p:sp>
          <p:nvSpPr>
            <p:cNvPr id="27" name="TextBox 26">
              <a:extLst>
                <a:ext uri="{FF2B5EF4-FFF2-40B4-BE49-F238E27FC236}">
                  <a16:creationId xmlns:a16="http://schemas.microsoft.com/office/drawing/2014/main" id="{03758B9A-B786-FF50-8B38-9C298FFB26EF}"/>
                </a:ext>
              </a:extLst>
            </p:cNvPr>
            <p:cNvSpPr txBox="1"/>
            <p:nvPr/>
          </p:nvSpPr>
          <p:spPr>
            <a:xfrm>
              <a:off x="4622259" y="4768441"/>
              <a:ext cx="1690992" cy="338554"/>
            </a:xfrm>
            <a:prstGeom prst="rect">
              <a:avLst/>
            </a:prstGeom>
            <a:noFill/>
          </p:spPr>
          <p:txBody>
            <a:bodyPr wrap="square" rtlCol="0">
              <a:spAutoFit/>
            </a:bodyPr>
            <a:lstStyle/>
            <a:p>
              <a:r>
                <a:rPr lang="en-US" sz="1600" dirty="0"/>
                <a:t>Encrypted entry</a:t>
              </a:r>
            </a:p>
          </p:txBody>
        </p:sp>
        <p:sp>
          <p:nvSpPr>
            <p:cNvPr id="30" name="TextBox 29">
              <a:extLst>
                <a:ext uri="{FF2B5EF4-FFF2-40B4-BE49-F238E27FC236}">
                  <a16:creationId xmlns:a16="http://schemas.microsoft.com/office/drawing/2014/main" id="{E8C93789-E174-77C1-E94A-AF2C982B41D0}"/>
                </a:ext>
              </a:extLst>
            </p:cNvPr>
            <p:cNvSpPr txBox="1"/>
            <p:nvPr/>
          </p:nvSpPr>
          <p:spPr>
            <a:xfrm>
              <a:off x="4622259" y="5027842"/>
              <a:ext cx="1690992" cy="338554"/>
            </a:xfrm>
            <a:prstGeom prst="rect">
              <a:avLst/>
            </a:prstGeom>
            <a:noFill/>
          </p:spPr>
          <p:txBody>
            <a:bodyPr wrap="square" rtlCol="0">
              <a:spAutoFit/>
            </a:bodyPr>
            <a:lstStyle/>
            <a:p>
              <a:r>
                <a:rPr lang="en-US" sz="1600" dirty="0"/>
                <a:t>Encrypted entry</a:t>
              </a:r>
            </a:p>
          </p:txBody>
        </p:sp>
        <p:sp>
          <p:nvSpPr>
            <p:cNvPr id="31" name="TextBox 30">
              <a:extLst>
                <a:ext uri="{FF2B5EF4-FFF2-40B4-BE49-F238E27FC236}">
                  <a16:creationId xmlns:a16="http://schemas.microsoft.com/office/drawing/2014/main" id="{26796470-A3DD-37B0-FBBF-08BC11DE7C15}"/>
                </a:ext>
              </a:extLst>
            </p:cNvPr>
            <p:cNvSpPr txBox="1"/>
            <p:nvPr/>
          </p:nvSpPr>
          <p:spPr>
            <a:xfrm>
              <a:off x="4622259" y="5296976"/>
              <a:ext cx="1690992" cy="338554"/>
            </a:xfrm>
            <a:prstGeom prst="rect">
              <a:avLst/>
            </a:prstGeom>
            <a:noFill/>
          </p:spPr>
          <p:txBody>
            <a:bodyPr wrap="square" rtlCol="0">
              <a:spAutoFit/>
            </a:bodyPr>
            <a:lstStyle/>
            <a:p>
              <a:r>
                <a:rPr lang="en-US" sz="1600" dirty="0"/>
                <a:t>Encrypted entry</a:t>
              </a:r>
            </a:p>
          </p:txBody>
        </p:sp>
      </p:grpSp>
    </p:spTree>
    <p:extLst>
      <p:ext uri="{BB962C8B-B14F-4D97-AF65-F5344CB8AC3E}">
        <p14:creationId xmlns:p14="http://schemas.microsoft.com/office/powerpoint/2010/main" val="220528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0CD0A1F-9A46-93B8-A0BD-344F7DFFC7E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511702-3557-A8A6-4C4B-98AFE19C1C4F}"/>
              </a:ext>
            </a:extLst>
          </p:cNvPr>
          <p:cNvSpPr txBox="1"/>
          <p:nvPr/>
        </p:nvSpPr>
        <p:spPr>
          <a:xfrm>
            <a:off x="418011" y="544525"/>
            <a:ext cx="7336101"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Crypto Wallets</a:t>
            </a:r>
          </a:p>
        </p:txBody>
      </p:sp>
      <p:sp>
        <p:nvSpPr>
          <p:cNvPr id="2" name="TextBox 1">
            <a:extLst>
              <a:ext uri="{FF2B5EF4-FFF2-40B4-BE49-F238E27FC236}">
                <a16:creationId xmlns:a16="http://schemas.microsoft.com/office/drawing/2014/main" id="{4A20F607-5718-E47C-EF88-BABA3BC5EBA5}"/>
              </a:ext>
            </a:extLst>
          </p:cNvPr>
          <p:cNvSpPr txBox="1"/>
          <p:nvPr/>
        </p:nvSpPr>
        <p:spPr>
          <a:xfrm>
            <a:off x="1377313" y="2255952"/>
            <a:ext cx="3546066" cy="2677656"/>
          </a:xfrm>
          <a:prstGeom prst="rect">
            <a:avLst/>
          </a:prstGeom>
          <a:noFill/>
        </p:spPr>
        <p:txBody>
          <a:bodyPr wrap="square" rtlCol="0">
            <a:spAutoFit/>
          </a:bodyPr>
          <a:lstStyle/>
          <a:p>
            <a:r>
              <a:rPr lang="en-US" sz="2800" b="1" dirty="0">
                <a:solidFill>
                  <a:srgbClr val="C00000"/>
                </a:solidFill>
              </a:rPr>
              <a:t>Crypto wallets are apps used to store and manage the cryptographic keys that provide access to cryptocurrencies.</a:t>
            </a:r>
          </a:p>
        </p:txBody>
      </p:sp>
      <p:pic>
        <p:nvPicPr>
          <p:cNvPr id="1028" name="Picture 4" descr="Wallet SDK HD">
            <a:extLst>
              <a:ext uri="{FF2B5EF4-FFF2-40B4-BE49-F238E27FC236}">
                <a16:creationId xmlns:a16="http://schemas.microsoft.com/office/drawing/2014/main" id="{D8CDDE1B-8150-2F6C-73EA-63C19374D2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40" t="12400" r="50000" b="12266"/>
          <a:stretch>
            <a:fillRect/>
          </a:stretch>
        </p:blipFill>
        <p:spPr bwMode="auto">
          <a:xfrm>
            <a:off x="8156830" y="-10237"/>
            <a:ext cx="3382897" cy="69841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AD38873-69D4-78A0-6176-4DC7B46B26ED}"/>
              </a:ext>
            </a:extLst>
          </p:cNvPr>
          <p:cNvSpPr txBox="1"/>
          <p:nvPr/>
        </p:nvSpPr>
        <p:spPr>
          <a:xfrm>
            <a:off x="5901745" y="3179282"/>
            <a:ext cx="2255085" cy="830997"/>
          </a:xfrm>
          <a:prstGeom prst="rect">
            <a:avLst/>
          </a:prstGeom>
          <a:noFill/>
        </p:spPr>
        <p:txBody>
          <a:bodyPr wrap="square" rtlCol="0">
            <a:spAutoFit/>
          </a:bodyPr>
          <a:lstStyle/>
          <a:p>
            <a:r>
              <a:rPr lang="en-US" sz="2400" b="1" dirty="0">
                <a:solidFill>
                  <a:srgbClr val="0070C0"/>
                </a:solidFill>
              </a:rPr>
              <a:t>Coinbase Wallet sample screen</a:t>
            </a:r>
          </a:p>
        </p:txBody>
      </p:sp>
    </p:spTree>
    <p:extLst>
      <p:ext uri="{BB962C8B-B14F-4D97-AF65-F5344CB8AC3E}">
        <p14:creationId xmlns:p14="http://schemas.microsoft.com/office/powerpoint/2010/main" val="75936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678DB77-9B49-B467-FFF9-9EB3A8627B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2F769DC-DBF2-EA72-3774-12408D8ACBED}"/>
              </a:ext>
            </a:extLst>
          </p:cNvPr>
          <p:cNvSpPr txBox="1"/>
          <p:nvPr/>
        </p:nvSpPr>
        <p:spPr>
          <a:xfrm>
            <a:off x="418011" y="544525"/>
            <a:ext cx="11533197"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Crypto Price</a:t>
            </a:r>
          </a:p>
        </p:txBody>
      </p:sp>
      <p:sp>
        <p:nvSpPr>
          <p:cNvPr id="2" name="TextBox 1">
            <a:extLst>
              <a:ext uri="{FF2B5EF4-FFF2-40B4-BE49-F238E27FC236}">
                <a16:creationId xmlns:a16="http://schemas.microsoft.com/office/drawing/2014/main" id="{ADC3C392-3E87-273C-3404-AFD484DB7070}"/>
              </a:ext>
            </a:extLst>
          </p:cNvPr>
          <p:cNvSpPr txBox="1"/>
          <p:nvPr/>
        </p:nvSpPr>
        <p:spPr>
          <a:xfrm>
            <a:off x="807296" y="5942137"/>
            <a:ext cx="11143912" cy="523220"/>
          </a:xfrm>
          <a:prstGeom prst="rect">
            <a:avLst/>
          </a:prstGeom>
          <a:noFill/>
        </p:spPr>
        <p:txBody>
          <a:bodyPr wrap="square" rtlCol="0">
            <a:spAutoFit/>
          </a:bodyPr>
          <a:lstStyle/>
          <a:p>
            <a:pPr algn="ctr"/>
            <a:r>
              <a:rPr lang="en-US" sz="2800" b="1" dirty="0">
                <a:solidFill>
                  <a:srgbClr val="C00000"/>
                </a:solidFill>
              </a:rPr>
              <a:t>Bitcoin Price Over Time</a:t>
            </a:r>
          </a:p>
        </p:txBody>
      </p:sp>
      <p:pic>
        <p:nvPicPr>
          <p:cNvPr id="6" name="Picture 5">
            <a:extLst>
              <a:ext uri="{FF2B5EF4-FFF2-40B4-BE49-F238E27FC236}">
                <a16:creationId xmlns:a16="http://schemas.microsoft.com/office/drawing/2014/main" id="{04FDD5B3-CB36-1882-868C-74269B86CE94}"/>
              </a:ext>
            </a:extLst>
          </p:cNvPr>
          <p:cNvPicPr>
            <a:picLocks noChangeAspect="1"/>
          </p:cNvPicPr>
          <p:nvPr/>
        </p:nvPicPr>
        <p:blipFill>
          <a:blip r:embed="rId3"/>
          <a:srcRect t="1621"/>
          <a:stretch>
            <a:fillRect/>
          </a:stretch>
        </p:blipFill>
        <p:spPr>
          <a:xfrm>
            <a:off x="138677" y="1435608"/>
            <a:ext cx="11865076" cy="4441139"/>
          </a:xfrm>
          <a:prstGeom prst="rect">
            <a:avLst/>
          </a:prstGeom>
        </p:spPr>
      </p:pic>
    </p:spTree>
    <p:extLst>
      <p:ext uri="{BB962C8B-B14F-4D97-AF65-F5344CB8AC3E}">
        <p14:creationId xmlns:p14="http://schemas.microsoft.com/office/powerpoint/2010/main" val="11039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0FAC75F-F41A-92A2-D299-7A40463D9F5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3E9332-C695-3B50-5E82-E9369D923BBA}"/>
              </a:ext>
            </a:extLst>
          </p:cNvPr>
          <p:cNvSpPr txBox="1"/>
          <p:nvPr/>
        </p:nvSpPr>
        <p:spPr>
          <a:xfrm>
            <a:off x="418011" y="544525"/>
            <a:ext cx="11533197" cy="646331"/>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rPr>
              <a:t>Crypto Addresses</a:t>
            </a:r>
          </a:p>
        </p:txBody>
      </p:sp>
      <p:sp>
        <p:nvSpPr>
          <p:cNvPr id="2" name="TextBox 1">
            <a:extLst>
              <a:ext uri="{FF2B5EF4-FFF2-40B4-BE49-F238E27FC236}">
                <a16:creationId xmlns:a16="http://schemas.microsoft.com/office/drawing/2014/main" id="{2C2C6717-5387-9C91-5FA1-2737B628E359}"/>
              </a:ext>
            </a:extLst>
          </p:cNvPr>
          <p:cNvSpPr txBox="1"/>
          <p:nvPr/>
        </p:nvSpPr>
        <p:spPr>
          <a:xfrm>
            <a:off x="347472" y="4369369"/>
            <a:ext cx="11143912" cy="523220"/>
          </a:xfrm>
          <a:prstGeom prst="rect">
            <a:avLst/>
          </a:prstGeom>
          <a:noFill/>
        </p:spPr>
        <p:txBody>
          <a:bodyPr wrap="square" rtlCol="0">
            <a:spAutoFit/>
          </a:bodyPr>
          <a:lstStyle/>
          <a:p>
            <a:pPr algn="ctr"/>
            <a:r>
              <a:rPr lang="en-US" sz="2800" b="1" dirty="0">
                <a:solidFill>
                  <a:srgbClr val="C00000"/>
                </a:solidFill>
              </a:rPr>
              <a:t>Sample Bitcoin Address</a:t>
            </a:r>
          </a:p>
        </p:txBody>
      </p:sp>
      <p:sp>
        <p:nvSpPr>
          <p:cNvPr id="5" name="TextBox 4">
            <a:extLst>
              <a:ext uri="{FF2B5EF4-FFF2-40B4-BE49-F238E27FC236}">
                <a16:creationId xmlns:a16="http://schemas.microsoft.com/office/drawing/2014/main" id="{77047E1B-399A-F496-B1A0-29E5BB391305}"/>
              </a:ext>
            </a:extLst>
          </p:cNvPr>
          <p:cNvSpPr txBox="1"/>
          <p:nvPr/>
        </p:nvSpPr>
        <p:spPr>
          <a:xfrm>
            <a:off x="347472" y="3212553"/>
            <a:ext cx="11311128" cy="707886"/>
          </a:xfrm>
          <a:prstGeom prst="rect">
            <a:avLst/>
          </a:prstGeom>
          <a:noFill/>
        </p:spPr>
        <p:txBody>
          <a:bodyPr wrap="square">
            <a:spAutoFit/>
          </a:bodyPr>
          <a:lstStyle/>
          <a:p>
            <a:pPr algn="ctr"/>
            <a:r>
              <a:rPr lang="en-US" sz="4000" b="1" i="0" dirty="0">
                <a:solidFill>
                  <a:srgbClr val="0A0A0A"/>
                </a:solidFill>
                <a:effectLst/>
                <a:latin typeface="Courier New" panose="02070309020205020404" pitchFamily="49" charset="0"/>
              </a:rPr>
              <a:t>1LMcKyPmwebfygoeZP8E9jAMS2BcgH3Yip</a:t>
            </a:r>
            <a:endParaRPr lang="en-US" sz="4000" b="1" dirty="0"/>
          </a:p>
        </p:txBody>
      </p:sp>
    </p:spTree>
    <p:extLst>
      <p:ext uri="{BB962C8B-B14F-4D97-AF65-F5344CB8AC3E}">
        <p14:creationId xmlns:p14="http://schemas.microsoft.com/office/powerpoint/2010/main" val="355863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789</TotalTime>
  <Words>5283</Words>
  <Application>Microsoft Macintosh PowerPoint</Application>
  <PresentationFormat>Widescreen</PresentationFormat>
  <Paragraphs>322</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Calibri Light</vt:lpstr>
      <vt:lpstr>Courier New</vt:lpstr>
      <vt:lpstr>Script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Lewellyn</dc:creator>
  <cp:lastModifiedBy>Dale Lewellyn</cp:lastModifiedBy>
  <cp:revision>85</cp:revision>
  <cp:lastPrinted>2026-04-24T15:37:36Z</cp:lastPrinted>
  <dcterms:created xsi:type="dcterms:W3CDTF">2025-12-22T04:10:36Z</dcterms:created>
  <dcterms:modified xsi:type="dcterms:W3CDTF">2026-04-24T15:40:26Z</dcterms:modified>
</cp:coreProperties>
</file>