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561" r:id="rId2"/>
    <p:sldId id="2562" r:id="rId3"/>
    <p:sldId id="2563" r:id="rId4"/>
    <p:sldId id="2564" r:id="rId5"/>
    <p:sldId id="2565" r:id="rId6"/>
    <p:sldId id="2566" r:id="rId7"/>
    <p:sldId id="2567" r:id="rId8"/>
    <p:sldId id="2594" r:id="rId9"/>
    <p:sldId id="2595" r:id="rId10"/>
    <p:sldId id="2596" r:id="rId11"/>
    <p:sldId id="2597" r:id="rId12"/>
    <p:sldId id="2598" r:id="rId13"/>
    <p:sldId id="2599" r:id="rId14"/>
    <p:sldId id="2601" r:id="rId15"/>
    <p:sldId id="2600" r:id="rId16"/>
    <p:sldId id="2602" r:id="rId17"/>
    <p:sldId id="2568" r:id="rId18"/>
    <p:sldId id="2604" r:id="rId19"/>
    <p:sldId id="2590" r:id="rId20"/>
    <p:sldId id="2591" r:id="rId21"/>
    <p:sldId id="2588" r:id="rId22"/>
    <p:sldId id="2570" r:id="rId23"/>
    <p:sldId id="2603" r:id="rId24"/>
    <p:sldId id="2605" r:id="rId25"/>
    <p:sldId id="2606" r:id="rId26"/>
    <p:sldId id="2607" r:id="rId27"/>
    <p:sldId id="2608" r:id="rId28"/>
    <p:sldId id="2609" r:id="rId29"/>
    <p:sldId id="2610" r:id="rId30"/>
    <p:sldId id="2611" r:id="rId31"/>
    <p:sldId id="2612" r:id="rId32"/>
    <p:sldId id="2613" r:id="rId33"/>
    <p:sldId id="2614" r:id="rId34"/>
    <p:sldId id="2615" r:id="rId35"/>
    <p:sldId id="2589" r:id="rId36"/>
    <p:sldId id="2584" r:id="rId37"/>
    <p:sldId id="2585" r:id="rId38"/>
    <p:sldId id="2586" r:id="rId39"/>
    <p:sldId id="2587" r:id="rId40"/>
    <p:sldId id="2571" r:id="rId41"/>
    <p:sldId id="2572" r:id="rId42"/>
    <p:sldId id="2573" r:id="rId43"/>
    <p:sldId id="2574" r:id="rId44"/>
    <p:sldId id="2575" r:id="rId45"/>
    <p:sldId id="2576" r:id="rId46"/>
    <p:sldId id="2577" r:id="rId47"/>
    <p:sldId id="2578" r:id="rId48"/>
    <p:sldId id="2579" r:id="rId49"/>
    <p:sldId id="2580" r:id="rId50"/>
    <p:sldId id="2581" r:id="rId51"/>
    <p:sldId id="2582" r:id="rId52"/>
    <p:sldId id="2583" r:id="rId53"/>
    <p:sldId id="2616"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he History of the US Postal Service: Evolution and Impact" id="{2A946244-CBDF-42A3-B17C-3418433C535E}">
          <p14:sldIdLst>
            <p14:sldId id="2561"/>
            <p14:sldId id="2562"/>
          </p14:sldIdLst>
        </p14:section>
        <p14:section name="Origins of Postal Services in America" id="{4F5279C8-C7ED-4D55-9227-2B65EB2673A9}">
          <p14:sldIdLst>
            <p14:sldId id="2563"/>
            <p14:sldId id="2564"/>
            <p14:sldId id="2565"/>
            <p14:sldId id="2566"/>
          </p14:sldIdLst>
        </p14:section>
        <p14:section name="Major Milestones in US Postal History" id="{CEC94ED7-E22C-43CC-ABBF-7318E4EA46E8}">
          <p14:sldIdLst>
            <p14:sldId id="2567"/>
            <p14:sldId id="2594"/>
            <p14:sldId id="2595"/>
            <p14:sldId id="2596"/>
            <p14:sldId id="2597"/>
            <p14:sldId id="2598"/>
            <p14:sldId id="2599"/>
            <p14:sldId id="2601"/>
            <p14:sldId id="2600"/>
            <p14:sldId id="2602"/>
            <p14:sldId id="2568"/>
            <p14:sldId id="2604"/>
            <p14:sldId id="2590"/>
            <p14:sldId id="2591"/>
            <p14:sldId id="2588"/>
            <p14:sldId id="2570"/>
            <p14:sldId id="2603"/>
            <p14:sldId id="2605"/>
            <p14:sldId id="2606"/>
            <p14:sldId id="2607"/>
            <p14:sldId id="2608"/>
            <p14:sldId id="2609"/>
            <p14:sldId id="2610"/>
            <p14:sldId id="2611"/>
            <p14:sldId id="2612"/>
            <p14:sldId id="2613"/>
            <p14:sldId id="2614"/>
            <p14:sldId id="2615"/>
            <p14:sldId id="2589"/>
            <p14:sldId id="2584"/>
            <p14:sldId id="2585"/>
            <p14:sldId id="2586"/>
            <p14:sldId id="2587"/>
          </p14:sldIdLst>
        </p14:section>
        <p14:section name="Challenges and Reforms" id="{BC175D6A-A035-4834-808D-F0ED23900640}">
          <p14:sldIdLst>
            <p14:sldId id="2571"/>
            <p14:sldId id="2572"/>
            <p14:sldId id="2573"/>
            <p14:sldId id="2574"/>
          </p14:sldIdLst>
        </p14:section>
        <p14:section name="Impact on Society and Economy" id="{4C62F22D-1EDE-4DE7-813C-0A2627D718AE}">
          <p14:sldIdLst>
            <p14:sldId id="2575"/>
            <p14:sldId id="2576"/>
            <p14:sldId id="2577"/>
            <p14:sldId id="2578"/>
          </p14:sldIdLst>
        </p14:section>
        <p14:section name="The Future of the US Postal Service" id="{5DDEBDE9-A9B9-4311-A4AA-5339C25766E0}">
          <p14:sldIdLst>
            <p14:sldId id="2579"/>
            <p14:sldId id="2580"/>
            <p14:sldId id="2581"/>
            <p14:sldId id="2582"/>
          </p14:sldIdLst>
        </p14:section>
        <p14:section name="Conclusion" id="{8CD2D530-17CC-4850-83A8-30C5A71F2224}">
          <p14:sldIdLst>
            <p14:sldId id="2583"/>
            <p14:sldId id="261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02DC85-9BA6-4B28-BFDA-AAA6F8083356}" v="44" dt="2025-05-15T01:58:51.6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104" d="100"/>
          <a:sy n="104" d="100"/>
        </p:scale>
        <p:origin x="588"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61"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t Wiegand" userId="40d223bbc09a2c6b" providerId="Windows Live" clId="Web-{E28EC5F6-1023-41E7-A788-01FB90CFB6D9}"/>
    <pc:docChg chg="addSld delSld addSection">
      <pc:chgData name="Bert Wiegand" userId="40d223bbc09a2c6b" providerId="Windows Live" clId="Web-{E28EC5F6-1023-41E7-A788-01FB90CFB6D9}" dt="2025-04-17T00:46:36.987" v="0" actId="34807"/>
      <pc:docMkLst>
        <pc:docMk/>
      </pc:docMkLst>
      <pc:sldChg chg="del">
        <pc:chgData name="Bert Wiegand" userId="40d223bbc09a2c6b" providerId="Windows Live" clId="Web-{E28EC5F6-1023-41E7-A788-01FB90CFB6D9}" dt="2025-04-17T00:46:36.987" v="0" actId="34807"/>
        <pc:sldMkLst>
          <pc:docMk/>
          <pc:sldMk cId="109857222" sldId="256"/>
        </pc:sldMkLst>
      </pc:sldChg>
      <pc:sldChg chg="add">
        <pc:chgData name="Bert Wiegand" userId="40d223bbc09a2c6b" providerId="Windows Live" clId="Web-{E28EC5F6-1023-41E7-A788-01FB90CFB6D9}" dt="2025-04-17T00:46:36.987" v="0" actId="34807"/>
        <pc:sldMkLst>
          <pc:docMk/>
          <pc:sldMk cId="2548192168" sldId="2561"/>
        </pc:sldMkLst>
      </pc:sldChg>
      <pc:sldChg chg="add">
        <pc:chgData name="Bert Wiegand" userId="40d223bbc09a2c6b" providerId="Windows Live" clId="Web-{E28EC5F6-1023-41E7-A788-01FB90CFB6D9}" dt="2025-04-17T00:46:36.987" v="0" actId="34807"/>
        <pc:sldMkLst>
          <pc:docMk/>
          <pc:sldMk cId="2030260284" sldId="2562"/>
        </pc:sldMkLst>
      </pc:sldChg>
      <pc:sldChg chg="add">
        <pc:chgData name="Bert Wiegand" userId="40d223bbc09a2c6b" providerId="Windows Live" clId="Web-{E28EC5F6-1023-41E7-A788-01FB90CFB6D9}" dt="2025-04-17T00:46:36.987" v="0" actId="34807"/>
        <pc:sldMkLst>
          <pc:docMk/>
          <pc:sldMk cId="422227951" sldId="2563"/>
        </pc:sldMkLst>
      </pc:sldChg>
      <pc:sldChg chg="add">
        <pc:chgData name="Bert Wiegand" userId="40d223bbc09a2c6b" providerId="Windows Live" clId="Web-{E28EC5F6-1023-41E7-A788-01FB90CFB6D9}" dt="2025-04-17T00:46:36.987" v="0" actId="34807"/>
        <pc:sldMkLst>
          <pc:docMk/>
          <pc:sldMk cId="3435652953" sldId="2564"/>
        </pc:sldMkLst>
      </pc:sldChg>
      <pc:sldChg chg="add">
        <pc:chgData name="Bert Wiegand" userId="40d223bbc09a2c6b" providerId="Windows Live" clId="Web-{E28EC5F6-1023-41E7-A788-01FB90CFB6D9}" dt="2025-04-17T00:46:36.987" v="0" actId="34807"/>
        <pc:sldMkLst>
          <pc:docMk/>
          <pc:sldMk cId="582545902" sldId="2565"/>
        </pc:sldMkLst>
      </pc:sldChg>
      <pc:sldChg chg="add">
        <pc:chgData name="Bert Wiegand" userId="40d223bbc09a2c6b" providerId="Windows Live" clId="Web-{E28EC5F6-1023-41E7-A788-01FB90CFB6D9}" dt="2025-04-17T00:46:36.987" v="0" actId="34807"/>
        <pc:sldMkLst>
          <pc:docMk/>
          <pc:sldMk cId="3220776098" sldId="2566"/>
        </pc:sldMkLst>
      </pc:sldChg>
      <pc:sldChg chg="add">
        <pc:chgData name="Bert Wiegand" userId="40d223bbc09a2c6b" providerId="Windows Live" clId="Web-{E28EC5F6-1023-41E7-A788-01FB90CFB6D9}" dt="2025-04-17T00:46:36.987" v="0" actId="34807"/>
        <pc:sldMkLst>
          <pc:docMk/>
          <pc:sldMk cId="1001986381" sldId="2567"/>
        </pc:sldMkLst>
      </pc:sldChg>
      <pc:sldChg chg="add">
        <pc:chgData name="Bert Wiegand" userId="40d223bbc09a2c6b" providerId="Windows Live" clId="Web-{E28EC5F6-1023-41E7-A788-01FB90CFB6D9}" dt="2025-04-17T00:46:36.987" v="0" actId="34807"/>
        <pc:sldMkLst>
          <pc:docMk/>
          <pc:sldMk cId="588016462" sldId="2568"/>
        </pc:sldMkLst>
      </pc:sldChg>
      <pc:sldChg chg="add">
        <pc:chgData name="Bert Wiegand" userId="40d223bbc09a2c6b" providerId="Windows Live" clId="Web-{E28EC5F6-1023-41E7-A788-01FB90CFB6D9}" dt="2025-04-17T00:46:36.987" v="0" actId="34807"/>
        <pc:sldMkLst>
          <pc:docMk/>
          <pc:sldMk cId="2795336059" sldId="2569"/>
        </pc:sldMkLst>
      </pc:sldChg>
      <pc:sldChg chg="add">
        <pc:chgData name="Bert Wiegand" userId="40d223bbc09a2c6b" providerId="Windows Live" clId="Web-{E28EC5F6-1023-41E7-A788-01FB90CFB6D9}" dt="2025-04-17T00:46:36.987" v="0" actId="34807"/>
        <pc:sldMkLst>
          <pc:docMk/>
          <pc:sldMk cId="1378687407" sldId="2570"/>
        </pc:sldMkLst>
      </pc:sldChg>
      <pc:sldChg chg="add">
        <pc:chgData name="Bert Wiegand" userId="40d223bbc09a2c6b" providerId="Windows Live" clId="Web-{E28EC5F6-1023-41E7-A788-01FB90CFB6D9}" dt="2025-04-17T00:46:36.987" v="0" actId="34807"/>
        <pc:sldMkLst>
          <pc:docMk/>
          <pc:sldMk cId="4231993360" sldId="2571"/>
        </pc:sldMkLst>
      </pc:sldChg>
      <pc:sldChg chg="add">
        <pc:chgData name="Bert Wiegand" userId="40d223bbc09a2c6b" providerId="Windows Live" clId="Web-{E28EC5F6-1023-41E7-A788-01FB90CFB6D9}" dt="2025-04-17T00:46:36.987" v="0" actId="34807"/>
        <pc:sldMkLst>
          <pc:docMk/>
          <pc:sldMk cId="2590481512" sldId="2572"/>
        </pc:sldMkLst>
      </pc:sldChg>
      <pc:sldChg chg="add">
        <pc:chgData name="Bert Wiegand" userId="40d223bbc09a2c6b" providerId="Windows Live" clId="Web-{E28EC5F6-1023-41E7-A788-01FB90CFB6D9}" dt="2025-04-17T00:46:36.987" v="0" actId="34807"/>
        <pc:sldMkLst>
          <pc:docMk/>
          <pc:sldMk cId="1220057181" sldId="2573"/>
        </pc:sldMkLst>
      </pc:sldChg>
      <pc:sldChg chg="add">
        <pc:chgData name="Bert Wiegand" userId="40d223bbc09a2c6b" providerId="Windows Live" clId="Web-{E28EC5F6-1023-41E7-A788-01FB90CFB6D9}" dt="2025-04-17T00:46:36.987" v="0" actId="34807"/>
        <pc:sldMkLst>
          <pc:docMk/>
          <pc:sldMk cId="35441057" sldId="2574"/>
        </pc:sldMkLst>
      </pc:sldChg>
      <pc:sldChg chg="add">
        <pc:chgData name="Bert Wiegand" userId="40d223bbc09a2c6b" providerId="Windows Live" clId="Web-{E28EC5F6-1023-41E7-A788-01FB90CFB6D9}" dt="2025-04-17T00:46:36.987" v="0" actId="34807"/>
        <pc:sldMkLst>
          <pc:docMk/>
          <pc:sldMk cId="3144584674" sldId="2575"/>
        </pc:sldMkLst>
      </pc:sldChg>
      <pc:sldChg chg="add">
        <pc:chgData name="Bert Wiegand" userId="40d223bbc09a2c6b" providerId="Windows Live" clId="Web-{E28EC5F6-1023-41E7-A788-01FB90CFB6D9}" dt="2025-04-17T00:46:36.987" v="0" actId="34807"/>
        <pc:sldMkLst>
          <pc:docMk/>
          <pc:sldMk cId="2403372448" sldId="2576"/>
        </pc:sldMkLst>
      </pc:sldChg>
      <pc:sldChg chg="add">
        <pc:chgData name="Bert Wiegand" userId="40d223bbc09a2c6b" providerId="Windows Live" clId="Web-{E28EC5F6-1023-41E7-A788-01FB90CFB6D9}" dt="2025-04-17T00:46:36.987" v="0" actId="34807"/>
        <pc:sldMkLst>
          <pc:docMk/>
          <pc:sldMk cId="2100327666" sldId="2577"/>
        </pc:sldMkLst>
      </pc:sldChg>
      <pc:sldChg chg="add">
        <pc:chgData name="Bert Wiegand" userId="40d223bbc09a2c6b" providerId="Windows Live" clId="Web-{E28EC5F6-1023-41E7-A788-01FB90CFB6D9}" dt="2025-04-17T00:46:36.987" v="0" actId="34807"/>
        <pc:sldMkLst>
          <pc:docMk/>
          <pc:sldMk cId="2270258409" sldId="2578"/>
        </pc:sldMkLst>
      </pc:sldChg>
      <pc:sldChg chg="add">
        <pc:chgData name="Bert Wiegand" userId="40d223bbc09a2c6b" providerId="Windows Live" clId="Web-{E28EC5F6-1023-41E7-A788-01FB90CFB6D9}" dt="2025-04-17T00:46:36.987" v="0" actId="34807"/>
        <pc:sldMkLst>
          <pc:docMk/>
          <pc:sldMk cId="1543122754" sldId="2579"/>
        </pc:sldMkLst>
      </pc:sldChg>
      <pc:sldChg chg="add">
        <pc:chgData name="Bert Wiegand" userId="40d223bbc09a2c6b" providerId="Windows Live" clId="Web-{E28EC5F6-1023-41E7-A788-01FB90CFB6D9}" dt="2025-04-17T00:46:36.987" v="0" actId="34807"/>
        <pc:sldMkLst>
          <pc:docMk/>
          <pc:sldMk cId="4104911951" sldId="2580"/>
        </pc:sldMkLst>
      </pc:sldChg>
      <pc:sldChg chg="add">
        <pc:chgData name="Bert Wiegand" userId="40d223bbc09a2c6b" providerId="Windows Live" clId="Web-{E28EC5F6-1023-41E7-A788-01FB90CFB6D9}" dt="2025-04-17T00:46:36.987" v="0" actId="34807"/>
        <pc:sldMkLst>
          <pc:docMk/>
          <pc:sldMk cId="172589386" sldId="2581"/>
        </pc:sldMkLst>
      </pc:sldChg>
      <pc:sldChg chg="add">
        <pc:chgData name="Bert Wiegand" userId="40d223bbc09a2c6b" providerId="Windows Live" clId="Web-{E28EC5F6-1023-41E7-A788-01FB90CFB6D9}" dt="2025-04-17T00:46:36.987" v="0" actId="34807"/>
        <pc:sldMkLst>
          <pc:docMk/>
          <pc:sldMk cId="3518395485" sldId="2582"/>
        </pc:sldMkLst>
      </pc:sldChg>
      <pc:sldChg chg="add">
        <pc:chgData name="Bert Wiegand" userId="40d223bbc09a2c6b" providerId="Windows Live" clId="Web-{E28EC5F6-1023-41E7-A788-01FB90CFB6D9}" dt="2025-04-17T00:46:36.987" v="0" actId="34807"/>
        <pc:sldMkLst>
          <pc:docMk/>
          <pc:sldMk cId="3948532320" sldId="2583"/>
        </pc:sldMkLst>
      </pc:sldChg>
    </pc:docChg>
  </pc:docChgLst>
  <pc:docChgLst>
    <pc:chgData name="Bert Wiegand" userId="40d223bbc09a2c6b" providerId="LiveId" clId="{B102DC85-9BA6-4B28-BFDA-AAA6F8083356}"/>
    <pc:docChg chg="undo redo custSel addSld delSld modSld sldOrd modSection">
      <pc:chgData name="Bert Wiegand" userId="40d223bbc09a2c6b" providerId="LiveId" clId="{B102DC85-9BA6-4B28-BFDA-AAA6F8083356}" dt="2025-05-15T02:58:42.669" v="17750" actId="20577"/>
      <pc:docMkLst>
        <pc:docMk/>
      </pc:docMkLst>
      <pc:sldChg chg="addSp delSp modSp mod">
        <pc:chgData name="Bert Wiegand" userId="40d223bbc09a2c6b" providerId="LiveId" clId="{B102DC85-9BA6-4B28-BFDA-AAA6F8083356}" dt="2025-05-15T02:34:51.547" v="17605" actId="20577"/>
        <pc:sldMkLst>
          <pc:docMk/>
          <pc:sldMk cId="2548192168" sldId="2561"/>
        </pc:sldMkLst>
        <pc:spChg chg="mod">
          <ac:chgData name="Bert Wiegand" userId="40d223bbc09a2c6b" providerId="LiveId" clId="{B102DC85-9BA6-4B28-BFDA-AAA6F8083356}" dt="2025-05-15T02:29:53.040" v="17544" actId="1076"/>
          <ac:spMkLst>
            <pc:docMk/>
            <pc:sldMk cId="2548192168" sldId="2561"/>
            <ac:spMk id="2" creationId="{8EA6FC20-9645-F04C-F358-0F1D13698ECE}"/>
          </ac:spMkLst>
        </pc:spChg>
        <pc:spChg chg="mod">
          <ac:chgData name="Bert Wiegand" userId="40d223bbc09a2c6b" providerId="LiveId" clId="{B102DC85-9BA6-4B28-BFDA-AAA6F8083356}" dt="2025-05-15T02:30:03.333" v="17545" actId="1076"/>
          <ac:spMkLst>
            <pc:docMk/>
            <pc:sldMk cId="2548192168" sldId="2561"/>
            <ac:spMk id="3" creationId="{30C06BEA-0483-343F-5251-3531FEE2B1B7}"/>
          </ac:spMkLst>
        </pc:spChg>
        <pc:spChg chg="mod">
          <ac:chgData name="Bert Wiegand" userId="40d223bbc09a2c6b" providerId="LiveId" clId="{B102DC85-9BA6-4B28-BFDA-AAA6F8083356}" dt="2025-05-15T02:30:13.378" v="17547" actId="1076"/>
          <ac:spMkLst>
            <pc:docMk/>
            <pc:sldMk cId="2548192168" sldId="2561"/>
            <ac:spMk id="4" creationId="{AC7DFF57-D4B0-2AB9-0433-DAE02BE2E506}"/>
          </ac:spMkLst>
        </pc:spChg>
        <pc:spChg chg="add">
          <ac:chgData name="Bert Wiegand" userId="40d223bbc09a2c6b" providerId="LiveId" clId="{B102DC85-9BA6-4B28-BFDA-AAA6F8083356}" dt="2025-05-15T02:30:38.157" v="17549" actId="11529"/>
          <ac:spMkLst>
            <pc:docMk/>
            <pc:sldMk cId="2548192168" sldId="2561"/>
            <ac:spMk id="5" creationId="{97A4E7F5-346A-4B94-4144-ED3E3AD91A3B}"/>
          </ac:spMkLst>
        </pc:spChg>
        <pc:spChg chg="add del mod">
          <ac:chgData name="Bert Wiegand" userId="40d223bbc09a2c6b" providerId="LiveId" clId="{B102DC85-9BA6-4B28-BFDA-AAA6F8083356}" dt="2025-05-15T01:53:17.534" v="16732" actId="478"/>
          <ac:spMkLst>
            <pc:docMk/>
            <pc:sldMk cId="2548192168" sldId="2561"/>
            <ac:spMk id="5" creationId="{DFEB9F0D-6E7B-A98C-F55B-EAED19B339FE}"/>
          </ac:spMkLst>
        </pc:spChg>
        <pc:spChg chg="add mod">
          <ac:chgData name="Bert Wiegand" userId="40d223bbc09a2c6b" providerId="LiveId" clId="{B102DC85-9BA6-4B28-BFDA-AAA6F8083356}" dt="2025-05-15T02:34:51.547" v="17605" actId="20577"/>
          <ac:spMkLst>
            <pc:docMk/>
            <pc:sldMk cId="2548192168" sldId="2561"/>
            <ac:spMk id="6" creationId="{83111DD6-0898-CD1A-488C-88A4F0914E7D}"/>
          </ac:spMkLst>
        </pc:spChg>
      </pc:sldChg>
      <pc:sldChg chg="modSp mod">
        <pc:chgData name="Bert Wiegand" userId="40d223bbc09a2c6b" providerId="LiveId" clId="{B102DC85-9BA6-4B28-BFDA-AAA6F8083356}" dt="2025-05-13T19:32:14.982" v="109" actId="20577"/>
        <pc:sldMkLst>
          <pc:docMk/>
          <pc:sldMk cId="3220776098" sldId="2566"/>
        </pc:sldMkLst>
        <pc:spChg chg="mod">
          <ac:chgData name="Bert Wiegand" userId="40d223bbc09a2c6b" providerId="LiveId" clId="{B102DC85-9BA6-4B28-BFDA-AAA6F8083356}" dt="2025-05-13T19:32:14.982" v="109" actId="20577"/>
          <ac:spMkLst>
            <pc:docMk/>
            <pc:sldMk cId="3220776098" sldId="2566"/>
            <ac:spMk id="4" creationId="{2CDC232C-BC91-4F10-D941-97B7806424EB}"/>
          </ac:spMkLst>
        </pc:spChg>
      </pc:sldChg>
      <pc:sldChg chg="modSp mod ord modShow">
        <pc:chgData name="Bert Wiegand" userId="40d223bbc09a2c6b" providerId="LiveId" clId="{B102DC85-9BA6-4B28-BFDA-AAA6F8083356}" dt="2025-05-14T19:43:49.369" v="8977"/>
        <pc:sldMkLst>
          <pc:docMk/>
          <pc:sldMk cId="588016462" sldId="2568"/>
        </pc:sldMkLst>
        <pc:spChg chg="mod">
          <ac:chgData name="Bert Wiegand" userId="40d223bbc09a2c6b" providerId="LiveId" clId="{B102DC85-9BA6-4B28-BFDA-AAA6F8083356}" dt="2025-05-14T19:43:17.978" v="8969" actId="122"/>
          <ac:spMkLst>
            <pc:docMk/>
            <pc:sldMk cId="588016462" sldId="2568"/>
            <ac:spMk id="2" creationId="{570AF8CD-0326-EFDF-355D-4A6BE4198EB9}"/>
          </ac:spMkLst>
        </pc:spChg>
      </pc:sldChg>
      <pc:sldChg chg="del">
        <pc:chgData name="Bert Wiegand" userId="40d223bbc09a2c6b" providerId="LiveId" clId="{B102DC85-9BA6-4B28-BFDA-AAA6F8083356}" dt="2025-05-14T03:00:10.460" v="7017" actId="47"/>
        <pc:sldMkLst>
          <pc:docMk/>
          <pc:sldMk cId="2795336059" sldId="2569"/>
        </pc:sldMkLst>
      </pc:sldChg>
      <pc:sldChg chg="modSp mod ord">
        <pc:chgData name="Bert Wiegand" userId="40d223bbc09a2c6b" providerId="LiveId" clId="{B102DC85-9BA6-4B28-BFDA-AAA6F8083356}" dt="2025-05-14T20:30:46.234" v="9937"/>
        <pc:sldMkLst>
          <pc:docMk/>
          <pc:sldMk cId="1378687407" sldId="2570"/>
        </pc:sldMkLst>
        <pc:spChg chg="mod">
          <ac:chgData name="Bert Wiegand" userId="40d223bbc09a2c6b" providerId="LiveId" clId="{B102DC85-9BA6-4B28-BFDA-AAA6F8083356}" dt="2025-05-14T20:29:16.344" v="9931" actId="20577"/>
          <ac:spMkLst>
            <pc:docMk/>
            <pc:sldMk cId="1378687407" sldId="2570"/>
            <ac:spMk id="2" creationId="{4F8964D2-DC0E-28AB-665F-B68F31400570}"/>
          </ac:spMkLst>
        </pc:spChg>
      </pc:sldChg>
      <pc:sldChg chg="mod modShow">
        <pc:chgData name="Bert Wiegand" userId="40d223bbc09a2c6b" providerId="LiveId" clId="{B102DC85-9BA6-4B28-BFDA-AAA6F8083356}" dt="2025-05-15T02:02:21.732" v="17050" actId="729"/>
        <pc:sldMkLst>
          <pc:docMk/>
          <pc:sldMk cId="3144584674" sldId="2575"/>
        </pc:sldMkLst>
      </pc:sldChg>
      <pc:sldChg chg="addSp modSp mod">
        <pc:chgData name="Bert Wiegand" userId="40d223bbc09a2c6b" providerId="LiveId" clId="{B102DC85-9BA6-4B28-BFDA-AAA6F8083356}" dt="2025-05-15T01:50:16.173" v="16727" actId="20577"/>
        <pc:sldMkLst>
          <pc:docMk/>
          <pc:sldMk cId="1543122754" sldId="2579"/>
        </pc:sldMkLst>
        <pc:spChg chg="add mod">
          <ac:chgData name="Bert Wiegand" userId="40d223bbc09a2c6b" providerId="LiveId" clId="{B102DC85-9BA6-4B28-BFDA-AAA6F8083356}" dt="2025-05-15T01:50:16.173" v="16727" actId="20577"/>
          <ac:spMkLst>
            <pc:docMk/>
            <pc:sldMk cId="1543122754" sldId="2579"/>
            <ac:spMk id="3" creationId="{94D115C2-C310-9F80-CF97-ECFD58C46D49}"/>
          </ac:spMkLst>
        </pc:spChg>
      </pc:sldChg>
      <pc:sldChg chg="addSp delSp modSp mod">
        <pc:chgData name="Bert Wiegand" userId="40d223bbc09a2c6b" providerId="LiveId" clId="{B102DC85-9BA6-4B28-BFDA-AAA6F8083356}" dt="2025-05-15T01:43:01.238" v="16648" actId="14100"/>
        <pc:sldMkLst>
          <pc:docMk/>
          <pc:sldMk cId="172589386" sldId="2581"/>
        </pc:sldMkLst>
        <pc:spChg chg="mod">
          <ac:chgData name="Bert Wiegand" userId="40d223bbc09a2c6b" providerId="LiveId" clId="{B102DC85-9BA6-4B28-BFDA-AAA6F8083356}" dt="2025-05-15T01:43:01.238" v="16648" actId="14100"/>
          <ac:spMkLst>
            <pc:docMk/>
            <pc:sldMk cId="172589386" sldId="2581"/>
            <ac:spMk id="4" creationId="{4ED5F407-0612-A9BE-1431-D34B4E5EFE48}"/>
          </ac:spMkLst>
        </pc:spChg>
        <pc:spChg chg="add del mod">
          <ac:chgData name="Bert Wiegand" userId="40d223bbc09a2c6b" providerId="LiveId" clId="{B102DC85-9BA6-4B28-BFDA-AAA6F8083356}" dt="2025-05-15T01:42:46.538" v="16645" actId="478"/>
          <ac:spMkLst>
            <pc:docMk/>
            <pc:sldMk cId="172589386" sldId="2581"/>
            <ac:spMk id="6" creationId="{B430DC31-F516-9E92-FD11-B5A19BB8DAD0}"/>
          </ac:spMkLst>
        </pc:spChg>
        <pc:picChg chg="del">
          <ac:chgData name="Bert Wiegand" userId="40d223bbc09a2c6b" providerId="LiveId" clId="{B102DC85-9BA6-4B28-BFDA-AAA6F8083356}" dt="2025-05-15T01:42:42.626" v="16644" actId="478"/>
          <ac:picMkLst>
            <pc:docMk/>
            <pc:sldMk cId="172589386" sldId="2581"/>
            <ac:picMk id="5" creationId="{075AFFAC-157F-4EBE-84E9-6D90A7CA7EA3}"/>
          </ac:picMkLst>
        </pc:picChg>
      </pc:sldChg>
      <pc:sldChg chg="addSp delSp modSp mod">
        <pc:chgData name="Bert Wiegand" userId="40d223bbc09a2c6b" providerId="LiveId" clId="{B102DC85-9BA6-4B28-BFDA-AAA6F8083356}" dt="2025-05-15T01:42:31.607" v="16643" actId="27636"/>
        <pc:sldMkLst>
          <pc:docMk/>
          <pc:sldMk cId="3518395485" sldId="2582"/>
        </pc:sldMkLst>
        <pc:spChg chg="mod">
          <ac:chgData name="Bert Wiegand" userId="40d223bbc09a2c6b" providerId="LiveId" clId="{B102DC85-9BA6-4B28-BFDA-AAA6F8083356}" dt="2025-05-15T01:42:31.607" v="16643" actId="27636"/>
          <ac:spMkLst>
            <pc:docMk/>
            <pc:sldMk cId="3518395485" sldId="2582"/>
            <ac:spMk id="4" creationId="{AF064CC2-6B8D-A310-B028-9EBD0320B49B}"/>
          </ac:spMkLst>
        </pc:spChg>
        <pc:spChg chg="add del mod">
          <ac:chgData name="Bert Wiegand" userId="40d223bbc09a2c6b" providerId="LiveId" clId="{B102DC85-9BA6-4B28-BFDA-AAA6F8083356}" dt="2025-05-15T01:42:14.604" v="16638" actId="478"/>
          <ac:spMkLst>
            <pc:docMk/>
            <pc:sldMk cId="3518395485" sldId="2582"/>
            <ac:spMk id="6" creationId="{06B1ADF5-A588-D38B-3B59-4907DE1448EB}"/>
          </ac:spMkLst>
        </pc:spChg>
        <pc:picChg chg="del">
          <ac:chgData name="Bert Wiegand" userId="40d223bbc09a2c6b" providerId="LiveId" clId="{B102DC85-9BA6-4B28-BFDA-AAA6F8083356}" dt="2025-05-15T01:42:01.217" v="16637" actId="478"/>
          <ac:picMkLst>
            <pc:docMk/>
            <pc:sldMk cId="3518395485" sldId="2582"/>
            <ac:picMk id="5" creationId="{AC85DE19-39DE-4371-8E23-B597B7509339}"/>
          </ac:picMkLst>
        </pc:picChg>
      </pc:sldChg>
      <pc:sldChg chg="modSp mod">
        <pc:chgData name="Bert Wiegand" userId="40d223bbc09a2c6b" providerId="LiveId" clId="{B102DC85-9BA6-4B28-BFDA-AAA6F8083356}" dt="2025-05-15T02:03:39.557" v="17063" actId="20577"/>
        <pc:sldMkLst>
          <pc:docMk/>
          <pc:sldMk cId="3948532320" sldId="2583"/>
        </pc:sldMkLst>
        <pc:spChg chg="mod">
          <ac:chgData name="Bert Wiegand" userId="40d223bbc09a2c6b" providerId="LiveId" clId="{B102DC85-9BA6-4B28-BFDA-AAA6F8083356}" dt="2025-05-15T02:03:39.557" v="17063" actId="20577"/>
          <ac:spMkLst>
            <pc:docMk/>
            <pc:sldMk cId="3948532320" sldId="2583"/>
            <ac:spMk id="2" creationId="{FCFB4E9F-1F23-BB9D-B191-7B1B2748A50E}"/>
          </ac:spMkLst>
        </pc:spChg>
      </pc:sldChg>
      <pc:sldChg chg="mod modShow">
        <pc:chgData name="Bert Wiegand" userId="40d223bbc09a2c6b" providerId="LiveId" clId="{B102DC85-9BA6-4B28-BFDA-AAA6F8083356}" dt="2025-05-14T20:26:29.753" v="9922" actId="729"/>
        <pc:sldMkLst>
          <pc:docMk/>
          <pc:sldMk cId="992937355" sldId="2584"/>
        </pc:sldMkLst>
      </pc:sldChg>
      <pc:sldChg chg="mod modShow">
        <pc:chgData name="Bert Wiegand" userId="40d223bbc09a2c6b" providerId="LiveId" clId="{B102DC85-9BA6-4B28-BFDA-AAA6F8083356}" dt="2025-05-14T20:26:37.144" v="9923" actId="729"/>
        <pc:sldMkLst>
          <pc:docMk/>
          <pc:sldMk cId="2834382554" sldId="2585"/>
        </pc:sldMkLst>
      </pc:sldChg>
      <pc:sldChg chg="mod modShow">
        <pc:chgData name="Bert Wiegand" userId="40d223bbc09a2c6b" providerId="LiveId" clId="{B102DC85-9BA6-4B28-BFDA-AAA6F8083356}" dt="2025-05-14T03:40:06.076" v="7240" actId="729"/>
        <pc:sldMkLst>
          <pc:docMk/>
          <pc:sldMk cId="786020834" sldId="2586"/>
        </pc:sldMkLst>
      </pc:sldChg>
      <pc:sldChg chg="mod modShow">
        <pc:chgData name="Bert Wiegand" userId="40d223bbc09a2c6b" providerId="LiveId" clId="{B102DC85-9BA6-4B28-BFDA-AAA6F8083356}" dt="2025-05-14T03:40:10.887" v="7241" actId="729"/>
        <pc:sldMkLst>
          <pc:docMk/>
          <pc:sldMk cId="3092701808" sldId="2587"/>
        </pc:sldMkLst>
      </pc:sldChg>
      <pc:sldChg chg="modSp ord">
        <pc:chgData name="Bert Wiegand" userId="40d223bbc09a2c6b" providerId="LiveId" clId="{B102DC85-9BA6-4B28-BFDA-AAA6F8083356}" dt="2025-05-14T19:47:27.969" v="8978" actId="207"/>
        <pc:sldMkLst>
          <pc:docMk/>
          <pc:sldMk cId="892861458" sldId="2588"/>
        </pc:sldMkLst>
        <pc:picChg chg="mod">
          <ac:chgData name="Bert Wiegand" userId="40d223bbc09a2c6b" providerId="LiveId" clId="{B102DC85-9BA6-4B28-BFDA-AAA6F8083356}" dt="2025-05-14T19:47:27.969" v="8978" actId="207"/>
          <ac:picMkLst>
            <pc:docMk/>
            <pc:sldMk cId="892861458" sldId="2588"/>
            <ac:picMk id="3074" creationId="{F7E88402-FC17-B3C3-EC4F-4B328E60FA2F}"/>
          </ac:picMkLst>
        </pc:picChg>
      </pc:sldChg>
      <pc:sldChg chg="mod ord modShow">
        <pc:chgData name="Bert Wiegand" userId="40d223bbc09a2c6b" providerId="LiveId" clId="{B102DC85-9BA6-4B28-BFDA-AAA6F8083356}" dt="2025-05-14T20:27:43.840" v="9926" actId="729"/>
        <pc:sldMkLst>
          <pc:docMk/>
          <pc:sldMk cId="4190480438" sldId="2589"/>
        </pc:sldMkLst>
      </pc:sldChg>
      <pc:sldChg chg="addSp delSp modSp new mod ord">
        <pc:chgData name="Bert Wiegand" userId="40d223bbc09a2c6b" providerId="LiveId" clId="{B102DC85-9BA6-4B28-BFDA-AAA6F8083356}" dt="2025-05-14T19:32:18.108" v="8963"/>
        <pc:sldMkLst>
          <pc:docMk/>
          <pc:sldMk cId="2848428449" sldId="2590"/>
        </pc:sldMkLst>
        <pc:spChg chg="mod">
          <ac:chgData name="Bert Wiegand" userId="40d223bbc09a2c6b" providerId="LiveId" clId="{B102DC85-9BA6-4B28-BFDA-AAA6F8083356}" dt="2025-05-14T02:57:14.785" v="7014" actId="20577"/>
          <ac:spMkLst>
            <pc:docMk/>
            <pc:sldMk cId="2848428449" sldId="2590"/>
            <ac:spMk id="2" creationId="{3127C3D2-7BBC-3172-6568-8CD189820404}"/>
          </ac:spMkLst>
        </pc:spChg>
        <pc:picChg chg="add mod">
          <ac:chgData name="Bert Wiegand" userId="40d223bbc09a2c6b" providerId="LiveId" clId="{B102DC85-9BA6-4B28-BFDA-AAA6F8083356}" dt="2025-05-13T19:27:02.919" v="6" actId="1076"/>
          <ac:picMkLst>
            <pc:docMk/>
            <pc:sldMk cId="2848428449" sldId="2590"/>
            <ac:picMk id="6" creationId="{AB8D6FF3-918B-3408-6541-488969A7A076}"/>
          </ac:picMkLst>
        </pc:picChg>
      </pc:sldChg>
      <pc:sldChg chg="addSp delSp modSp new mod ord">
        <pc:chgData name="Bert Wiegand" userId="40d223bbc09a2c6b" providerId="LiveId" clId="{B102DC85-9BA6-4B28-BFDA-AAA6F8083356}" dt="2025-05-14T02:21:22.070" v="5879"/>
        <pc:sldMkLst>
          <pc:docMk/>
          <pc:sldMk cId="2730017581" sldId="2591"/>
        </pc:sldMkLst>
        <pc:spChg chg="mod">
          <ac:chgData name="Bert Wiegand" userId="40d223bbc09a2c6b" providerId="LiveId" clId="{B102DC85-9BA6-4B28-BFDA-AAA6F8083356}" dt="2025-05-13T19:30:12.827" v="99" actId="1076"/>
          <ac:spMkLst>
            <pc:docMk/>
            <pc:sldMk cId="2730017581" sldId="2591"/>
            <ac:spMk id="2" creationId="{D130332E-3E58-ABE1-44C1-4F394E6FB1F1}"/>
          </ac:spMkLst>
        </pc:spChg>
        <pc:picChg chg="add mod">
          <ac:chgData name="Bert Wiegand" userId="40d223bbc09a2c6b" providerId="LiveId" clId="{B102DC85-9BA6-4B28-BFDA-AAA6F8083356}" dt="2025-05-13T19:30:27.636" v="101" actId="1076"/>
          <ac:picMkLst>
            <pc:docMk/>
            <pc:sldMk cId="2730017581" sldId="2591"/>
            <ac:picMk id="6" creationId="{2FA3914E-7367-4C5A-8DB5-179797FE6766}"/>
          </ac:picMkLst>
        </pc:picChg>
      </pc:sldChg>
      <pc:sldChg chg="modSp new del mod">
        <pc:chgData name="Bert Wiegand" userId="40d223bbc09a2c6b" providerId="LiveId" clId="{B102DC85-9BA6-4B28-BFDA-AAA6F8083356}" dt="2025-05-14T02:58:33.590" v="7015" actId="47"/>
        <pc:sldMkLst>
          <pc:docMk/>
          <pc:sldMk cId="3732362571" sldId="2592"/>
        </pc:sldMkLst>
      </pc:sldChg>
      <pc:sldChg chg="modSp new del mod">
        <pc:chgData name="Bert Wiegand" userId="40d223bbc09a2c6b" providerId="LiveId" clId="{B102DC85-9BA6-4B28-BFDA-AAA6F8083356}" dt="2025-05-14T02:58:38.037" v="7016" actId="47"/>
        <pc:sldMkLst>
          <pc:docMk/>
          <pc:sldMk cId="738210556" sldId="2593"/>
        </pc:sldMkLst>
      </pc:sldChg>
      <pc:sldChg chg="modSp new mod">
        <pc:chgData name="Bert Wiegand" userId="40d223bbc09a2c6b" providerId="LiveId" clId="{B102DC85-9BA6-4B28-BFDA-AAA6F8083356}" dt="2025-05-13T20:00:50.953" v="1134" actId="207"/>
        <pc:sldMkLst>
          <pc:docMk/>
          <pc:sldMk cId="1342866690" sldId="2594"/>
        </pc:sldMkLst>
        <pc:spChg chg="mod">
          <ac:chgData name="Bert Wiegand" userId="40d223bbc09a2c6b" providerId="LiveId" clId="{B102DC85-9BA6-4B28-BFDA-AAA6F8083356}" dt="2025-05-13T19:35:05.823" v="233" actId="20577"/>
          <ac:spMkLst>
            <pc:docMk/>
            <pc:sldMk cId="1342866690" sldId="2594"/>
            <ac:spMk id="2" creationId="{F9BE8015-133F-4EB7-BA50-871B5362047D}"/>
          </ac:spMkLst>
        </pc:spChg>
        <pc:spChg chg="mod">
          <ac:chgData name="Bert Wiegand" userId="40d223bbc09a2c6b" providerId="LiveId" clId="{B102DC85-9BA6-4B28-BFDA-AAA6F8083356}" dt="2025-05-13T20:00:50.953" v="1134" actId="207"/>
          <ac:spMkLst>
            <pc:docMk/>
            <pc:sldMk cId="1342866690" sldId="2594"/>
            <ac:spMk id="3" creationId="{B5AEE658-50FF-3D12-8C22-F8F5D5036CD4}"/>
          </ac:spMkLst>
        </pc:spChg>
      </pc:sldChg>
      <pc:sldChg chg="delSp modSp new mod">
        <pc:chgData name="Bert Wiegand" userId="40d223bbc09a2c6b" providerId="LiveId" clId="{B102DC85-9BA6-4B28-BFDA-AAA6F8083356}" dt="2025-05-13T20:45:36.563" v="2567" actId="20577"/>
        <pc:sldMkLst>
          <pc:docMk/>
          <pc:sldMk cId="4052691479" sldId="2595"/>
        </pc:sldMkLst>
        <pc:spChg chg="mod">
          <ac:chgData name="Bert Wiegand" userId="40d223bbc09a2c6b" providerId="LiveId" clId="{B102DC85-9BA6-4B28-BFDA-AAA6F8083356}" dt="2025-05-13T20:45:36.563" v="2567" actId="20577"/>
          <ac:spMkLst>
            <pc:docMk/>
            <pc:sldMk cId="4052691479" sldId="2595"/>
            <ac:spMk id="3" creationId="{AEAD408C-85B6-C349-E670-80B077F4F813}"/>
          </ac:spMkLst>
        </pc:spChg>
      </pc:sldChg>
      <pc:sldChg chg="addSp delSp modSp new mod">
        <pc:chgData name="Bert Wiegand" userId="40d223bbc09a2c6b" providerId="LiveId" clId="{B102DC85-9BA6-4B28-BFDA-AAA6F8083356}" dt="2025-05-13T20:49:47.342" v="2643" actId="20577"/>
        <pc:sldMkLst>
          <pc:docMk/>
          <pc:sldMk cId="4006387419" sldId="2596"/>
        </pc:sldMkLst>
        <pc:spChg chg="add mod">
          <ac:chgData name="Bert Wiegand" userId="40d223bbc09a2c6b" providerId="LiveId" clId="{B102DC85-9BA6-4B28-BFDA-AAA6F8083356}" dt="2025-05-13T20:49:47.342" v="2643" actId="20577"/>
          <ac:spMkLst>
            <pc:docMk/>
            <pc:sldMk cId="4006387419" sldId="2596"/>
            <ac:spMk id="9" creationId="{4D5C3AD7-F502-C44D-EBE5-D071FC07D571}"/>
          </ac:spMkLst>
        </pc:spChg>
      </pc:sldChg>
      <pc:sldChg chg="delSp modSp new mod">
        <pc:chgData name="Bert Wiegand" userId="40d223bbc09a2c6b" providerId="LiveId" clId="{B102DC85-9BA6-4B28-BFDA-AAA6F8083356}" dt="2025-05-15T02:42:47.319" v="17681" actId="20577"/>
        <pc:sldMkLst>
          <pc:docMk/>
          <pc:sldMk cId="2843513311" sldId="2597"/>
        </pc:sldMkLst>
        <pc:spChg chg="mod">
          <ac:chgData name="Bert Wiegand" userId="40d223bbc09a2c6b" providerId="LiveId" clId="{B102DC85-9BA6-4B28-BFDA-AAA6F8083356}" dt="2025-05-15T02:42:47.319" v="17681" actId="20577"/>
          <ac:spMkLst>
            <pc:docMk/>
            <pc:sldMk cId="2843513311" sldId="2597"/>
            <ac:spMk id="3" creationId="{B29186FD-8F2B-7C2A-9DD8-94E9AA7A4CC4}"/>
          </ac:spMkLst>
        </pc:spChg>
      </pc:sldChg>
      <pc:sldChg chg="delSp modSp new mod">
        <pc:chgData name="Bert Wiegand" userId="40d223bbc09a2c6b" providerId="LiveId" clId="{B102DC85-9BA6-4B28-BFDA-AAA6F8083356}" dt="2025-05-14T03:17:13.949" v="7148" actId="20577"/>
        <pc:sldMkLst>
          <pc:docMk/>
          <pc:sldMk cId="2684258540" sldId="2598"/>
        </pc:sldMkLst>
        <pc:spChg chg="mod">
          <ac:chgData name="Bert Wiegand" userId="40d223bbc09a2c6b" providerId="LiveId" clId="{B102DC85-9BA6-4B28-BFDA-AAA6F8083356}" dt="2025-05-14T03:17:13.949" v="7148" actId="20577"/>
          <ac:spMkLst>
            <pc:docMk/>
            <pc:sldMk cId="2684258540" sldId="2598"/>
            <ac:spMk id="3" creationId="{7A5BCA17-69F4-1CFA-790C-F6BE7C0B873A}"/>
          </ac:spMkLst>
        </pc:spChg>
      </pc:sldChg>
      <pc:sldChg chg="delSp modSp new mod">
        <pc:chgData name="Bert Wiegand" userId="40d223bbc09a2c6b" providerId="LiveId" clId="{B102DC85-9BA6-4B28-BFDA-AAA6F8083356}" dt="2025-05-13T23:03:05.164" v="4755" actId="313"/>
        <pc:sldMkLst>
          <pc:docMk/>
          <pc:sldMk cId="2834676441" sldId="2599"/>
        </pc:sldMkLst>
        <pc:spChg chg="mod">
          <ac:chgData name="Bert Wiegand" userId="40d223bbc09a2c6b" providerId="LiveId" clId="{B102DC85-9BA6-4B28-BFDA-AAA6F8083356}" dt="2025-05-13T23:03:05.164" v="4755" actId="313"/>
          <ac:spMkLst>
            <pc:docMk/>
            <pc:sldMk cId="2834676441" sldId="2599"/>
            <ac:spMk id="3" creationId="{1F19623A-8FDD-DF88-84CA-C009EAF7E1FD}"/>
          </ac:spMkLst>
        </pc:spChg>
      </pc:sldChg>
      <pc:sldChg chg="addSp delSp modSp new mod">
        <pc:chgData name="Bert Wiegand" userId="40d223bbc09a2c6b" providerId="LiveId" clId="{B102DC85-9BA6-4B28-BFDA-AAA6F8083356}" dt="2025-05-13T22:57:08.565" v="4612" actId="255"/>
        <pc:sldMkLst>
          <pc:docMk/>
          <pc:sldMk cId="2725934855" sldId="2600"/>
        </pc:sldMkLst>
        <pc:spChg chg="add mod">
          <ac:chgData name="Bert Wiegand" userId="40d223bbc09a2c6b" providerId="LiveId" clId="{B102DC85-9BA6-4B28-BFDA-AAA6F8083356}" dt="2025-05-13T22:57:08.565" v="4612" actId="255"/>
          <ac:spMkLst>
            <pc:docMk/>
            <pc:sldMk cId="2725934855" sldId="2600"/>
            <ac:spMk id="7" creationId="{11C5AA0C-08D6-69DF-CBE6-150F0F7FEBD6}"/>
          </ac:spMkLst>
        </pc:spChg>
        <pc:picChg chg="add mod">
          <ac:chgData name="Bert Wiegand" userId="40d223bbc09a2c6b" providerId="LiveId" clId="{B102DC85-9BA6-4B28-BFDA-AAA6F8083356}" dt="2025-05-13T22:56:03.766" v="4579" actId="14100"/>
          <ac:picMkLst>
            <pc:docMk/>
            <pc:sldMk cId="2725934855" sldId="2600"/>
            <ac:picMk id="1026" creationId="{18BB7E54-E75F-A789-97C0-EEF4CD193237}"/>
          </ac:picMkLst>
        </pc:picChg>
        <pc:picChg chg="add mod">
          <ac:chgData name="Bert Wiegand" userId="40d223bbc09a2c6b" providerId="LiveId" clId="{B102DC85-9BA6-4B28-BFDA-AAA6F8083356}" dt="2025-05-13T22:55:53.550" v="4577" actId="1076"/>
          <ac:picMkLst>
            <pc:docMk/>
            <pc:sldMk cId="2725934855" sldId="2600"/>
            <ac:picMk id="1032" creationId="{BE95C44F-6495-5A4F-F4B4-EC30334EDB34}"/>
          </ac:picMkLst>
        </pc:picChg>
      </pc:sldChg>
      <pc:sldChg chg="addSp delSp modSp new mod">
        <pc:chgData name="Bert Wiegand" userId="40d223bbc09a2c6b" providerId="LiveId" clId="{B102DC85-9BA6-4B28-BFDA-AAA6F8083356}" dt="2025-05-13T22:59:09.475" v="4647" actId="14100"/>
        <pc:sldMkLst>
          <pc:docMk/>
          <pc:sldMk cId="2233050628" sldId="2601"/>
        </pc:sldMkLst>
        <pc:spChg chg="add mod">
          <ac:chgData name="Bert Wiegand" userId="40d223bbc09a2c6b" providerId="LiveId" clId="{B102DC85-9BA6-4B28-BFDA-AAA6F8083356}" dt="2025-05-13T22:57:46.436" v="4639" actId="20577"/>
          <ac:spMkLst>
            <pc:docMk/>
            <pc:sldMk cId="2233050628" sldId="2601"/>
            <ac:spMk id="5" creationId="{2A1ACCFD-1CE9-A4CB-0CB8-403BCDD8D58F}"/>
          </ac:spMkLst>
        </pc:spChg>
        <pc:picChg chg="add mod">
          <ac:chgData name="Bert Wiegand" userId="40d223bbc09a2c6b" providerId="LiveId" clId="{B102DC85-9BA6-4B28-BFDA-AAA6F8083356}" dt="2025-05-13T22:58:57.446" v="4645" actId="14100"/>
          <ac:picMkLst>
            <pc:docMk/>
            <pc:sldMk cId="2233050628" sldId="2601"/>
            <ac:picMk id="4" creationId="{68DF54A1-C9EC-F41B-6BDA-D6AC65BE361B}"/>
          </ac:picMkLst>
        </pc:picChg>
        <pc:picChg chg="add mod">
          <ac:chgData name="Bert Wiegand" userId="40d223bbc09a2c6b" providerId="LiveId" clId="{B102DC85-9BA6-4B28-BFDA-AAA6F8083356}" dt="2025-05-13T22:59:09.475" v="4647" actId="14100"/>
          <ac:picMkLst>
            <pc:docMk/>
            <pc:sldMk cId="2233050628" sldId="2601"/>
            <ac:picMk id="2050" creationId="{095AFD23-E292-EE87-4071-F5E0EC88BA14}"/>
          </ac:picMkLst>
        </pc:picChg>
      </pc:sldChg>
      <pc:sldChg chg="delSp modSp new mod">
        <pc:chgData name="Bert Wiegand" userId="40d223bbc09a2c6b" providerId="LiveId" clId="{B102DC85-9BA6-4B28-BFDA-AAA6F8083356}" dt="2025-05-15T02:45:29.812" v="17682" actId="6549"/>
        <pc:sldMkLst>
          <pc:docMk/>
          <pc:sldMk cId="3606959239" sldId="2602"/>
        </pc:sldMkLst>
        <pc:spChg chg="mod">
          <ac:chgData name="Bert Wiegand" userId="40d223bbc09a2c6b" providerId="LiveId" clId="{B102DC85-9BA6-4B28-BFDA-AAA6F8083356}" dt="2025-05-15T02:45:29.812" v="17682" actId="6549"/>
          <ac:spMkLst>
            <pc:docMk/>
            <pc:sldMk cId="3606959239" sldId="2602"/>
            <ac:spMk id="3" creationId="{D7839AE5-0BAB-6427-3031-2714BF16C93C}"/>
          </ac:spMkLst>
        </pc:spChg>
      </pc:sldChg>
      <pc:sldChg chg="delSp modSp new mod">
        <pc:chgData name="Bert Wiegand" userId="40d223bbc09a2c6b" providerId="LiveId" clId="{B102DC85-9BA6-4B28-BFDA-AAA6F8083356}" dt="2025-05-14T03:44:55.330" v="7416" actId="14100"/>
        <pc:sldMkLst>
          <pc:docMk/>
          <pc:sldMk cId="534221262" sldId="2603"/>
        </pc:sldMkLst>
        <pc:spChg chg="mod">
          <ac:chgData name="Bert Wiegand" userId="40d223bbc09a2c6b" providerId="LiveId" clId="{B102DC85-9BA6-4B28-BFDA-AAA6F8083356}" dt="2025-05-14T03:44:55.330" v="7416" actId="14100"/>
          <ac:spMkLst>
            <pc:docMk/>
            <pc:sldMk cId="534221262" sldId="2603"/>
            <ac:spMk id="3" creationId="{C6CF82B2-BD83-16B4-EF70-3F41C77C95AB}"/>
          </ac:spMkLst>
        </pc:spChg>
      </pc:sldChg>
      <pc:sldChg chg="delSp modSp new mod">
        <pc:chgData name="Bert Wiegand" userId="40d223bbc09a2c6b" providerId="LiveId" clId="{B102DC85-9BA6-4B28-BFDA-AAA6F8083356}" dt="2025-05-14T03:19:13.103" v="7154" actId="20577"/>
        <pc:sldMkLst>
          <pc:docMk/>
          <pc:sldMk cId="221291075" sldId="2604"/>
        </pc:sldMkLst>
        <pc:spChg chg="mod">
          <ac:chgData name="Bert Wiegand" userId="40d223bbc09a2c6b" providerId="LiveId" clId="{B102DC85-9BA6-4B28-BFDA-AAA6F8083356}" dt="2025-05-14T03:19:13.103" v="7154" actId="20577"/>
          <ac:spMkLst>
            <pc:docMk/>
            <pc:sldMk cId="221291075" sldId="2604"/>
            <ac:spMk id="3" creationId="{6F431795-6B24-F2A4-2B1C-D6DB56EC2586}"/>
          </ac:spMkLst>
        </pc:spChg>
      </pc:sldChg>
      <pc:sldChg chg="addSp delSp modSp new mod">
        <pc:chgData name="Bert Wiegand" userId="40d223bbc09a2c6b" providerId="LiveId" clId="{B102DC85-9BA6-4B28-BFDA-AAA6F8083356}" dt="2025-05-14T03:46:24.859" v="7430" actId="478"/>
        <pc:sldMkLst>
          <pc:docMk/>
          <pc:sldMk cId="2283944647" sldId="2605"/>
        </pc:sldMkLst>
        <pc:spChg chg="add del">
          <ac:chgData name="Bert Wiegand" userId="40d223bbc09a2c6b" providerId="LiveId" clId="{B102DC85-9BA6-4B28-BFDA-AAA6F8083356}" dt="2025-05-14T03:29:44.506" v="7158" actId="478"/>
          <ac:spMkLst>
            <pc:docMk/>
            <pc:sldMk cId="2283944647" sldId="2605"/>
            <ac:spMk id="2" creationId="{FBBD22C3-545F-021C-B576-E2C139D0D429}"/>
          </ac:spMkLst>
        </pc:spChg>
        <pc:spChg chg="mod">
          <ac:chgData name="Bert Wiegand" userId="40d223bbc09a2c6b" providerId="LiveId" clId="{B102DC85-9BA6-4B28-BFDA-AAA6F8083356}" dt="2025-05-14T03:31:33.251" v="7230" actId="20577"/>
          <ac:spMkLst>
            <pc:docMk/>
            <pc:sldMk cId="2283944647" sldId="2605"/>
            <ac:spMk id="3" creationId="{77354C34-DF66-931B-9D7B-7D6E98B728EE}"/>
          </ac:spMkLst>
        </pc:spChg>
        <pc:spChg chg="add del mod">
          <ac:chgData name="Bert Wiegand" userId="40d223bbc09a2c6b" providerId="LiveId" clId="{B102DC85-9BA6-4B28-BFDA-AAA6F8083356}" dt="2025-05-14T03:46:24.859" v="7430" actId="478"/>
          <ac:spMkLst>
            <pc:docMk/>
            <pc:sldMk cId="2283944647" sldId="2605"/>
            <ac:spMk id="8" creationId="{9DC92B3E-B536-1310-0B14-577C3A37DB2C}"/>
          </ac:spMkLst>
        </pc:spChg>
        <pc:picChg chg="add mod">
          <ac:chgData name="Bert Wiegand" userId="40d223bbc09a2c6b" providerId="LiveId" clId="{B102DC85-9BA6-4B28-BFDA-AAA6F8083356}" dt="2025-05-14T03:36:53.699" v="7235" actId="1076"/>
          <ac:picMkLst>
            <pc:docMk/>
            <pc:sldMk cId="2283944647" sldId="2605"/>
            <ac:picMk id="5" creationId="{C0C772C2-B1A0-FCF8-A588-88967AFB221D}"/>
          </ac:picMkLst>
        </pc:picChg>
        <pc:picChg chg="add mod">
          <ac:chgData name="Bert Wiegand" userId="40d223bbc09a2c6b" providerId="LiveId" clId="{B102DC85-9BA6-4B28-BFDA-AAA6F8083356}" dt="2025-05-14T03:37:05.141" v="7238" actId="14100"/>
          <ac:picMkLst>
            <pc:docMk/>
            <pc:sldMk cId="2283944647" sldId="2605"/>
            <ac:picMk id="7" creationId="{5DC7B44B-5AEA-E706-C72B-707B2DE4ABC7}"/>
          </ac:picMkLst>
        </pc:picChg>
      </pc:sldChg>
      <pc:sldChg chg="delSp modSp new mod">
        <pc:chgData name="Bert Wiegand" userId="40d223bbc09a2c6b" providerId="LiveId" clId="{B102DC85-9BA6-4B28-BFDA-AAA6F8083356}" dt="2025-05-15T02:49:47.921" v="17684" actId="313"/>
        <pc:sldMkLst>
          <pc:docMk/>
          <pc:sldMk cId="3735935402" sldId="2606"/>
        </pc:sldMkLst>
        <pc:spChg chg="del">
          <ac:chgData name="Bert Wiegand" userId="40d223bbc09a2c6b" providerId="LiveId" clId="{B102DC85-9BA6-4B28-BFDA-AAA6F8083356}" dt="2025-05-14T03:41:18.338" v="7243" actId="478"/>
          <ac:spMkLst>
            <pc:docMk/>
            <pc:sldMk cId="3735935402" sldId="2606"/>
            <ac:spMk id="2" creationId="{2E4E568B-CEF1-C944-8358-74CCB53EFDAE}"/>
          </ac:spMkLst>
        </pc:spChg>
        <pc:spChg chg="mod">
          <ac:chgData name="Bert Wiegand" userId="40d223bbc09a2c6b" providerId="LiveId" clId="{B102DC85-9BA6-4B28-BFDA-AAA6F8083356}" dt="2025-05-15T02:49:47.921" v="17684" actId="313"/>
          <ac:spMkLst>
            <pc:docMk/>
            <pc:sldMk cId="3735935402" sldId="2606"/>
            <ac:spMk id="3" creationId="{639244C7-344D-C43B-313C-5B13C30595C7}"/>
          </ac:spMkLst>
        </pc:spChg>
      </pc:sldChg>
      <pc:sldChg chg="delSp modSp new mod">
        <pc:chgData name="Bert Wiegand" userId="40d223bbc09a2c6b" providerId="LiveId" clId="{B102DC85-9BA6-4B28-BFDA-AAA6F8083356}" dt="2025-05-14T19:56:15.143" v="9040" actId="20577"/>
        <pc:sldMkLst>
          <pc:docMk/>
          <pc:sldMk cId="2850642398" sldId="2607"/>
        </pc:sldMkLst>
        <pc:spChg chg="del">
          <ac:chgData name="Bert Wiegand" userId="40d223bbc09a2c6b" providerId="LiveId" clId="{B102DC85-9BA6-4B28-BFDA-AAA6F8083356}" dt="2025-05-14T04:02:28.814" v="8213" actId="478"/>
          <ac:spMkLst>
            <pc:docMk/>
            <pc:sldMk cId="2850642398" sldId="2607"/>
            <ac:spMk id="2" creationId="{47A50443-941B-A6F7-2769-90658CC46846}"/>
          </ac:spMkLst>
        </pc:spChg>
        <pc:spChg chg="mod">
          <ac:chgData name="Bert Wiegand" userId="40d223bbc09a2c6b" providerId="LiveId" clId="{B102DC85-9BA6-4B28-BFDA-AAA6F8083356}" dt="2025-05-14T19:56:15.143" v="9040" actId="20577"/>
          <ac:spMkLst>
            <pc:docMk/>
            <pc:sldMk cId="2850642398" sldId="2607"/>
            <ac:spMk id="3" creationId="{07FC1529-26BD-F0F3-F032-E9AA6CDC91B2}"/>
          </ac:spMkLst>
        </pc:spChg>
      </pc:sldChg>
      <pc:sldChg chg="delSp modSp new mod">
        <pc:chgData name="Bert Wiegand" userId="40d223bbc09a2c6b" providerId="LiveId" clId="{B102DC85-9BA6-4B28-BFDA-AAA6F8083356}" dt="2025-05-15T01:27:47.593" v="16611" actId="6549"/>
        <pc:sldMkLst>
          <pc:docMk/>
          <pc:sldMk cId="322128440" sldId="2608"/>
        </pc:sldMkLst>
        <pc:spChg chg="del">
          <ac:chgData name="Bert Wiegand" userId="40d223bbc09a2c6b" providerId="LiveId" clId="{B102DC85-9BA6-4B28-BFDA-AAA6F8083356}" dt="2025-05-14T19:56:35.951" v="9042" actId="478"/>
          <ac:spMkLst>
            <pc:docMk/>
            <pc:sldMk cId="322128440" sldId="2608"/>
            <ac:spMk id="2" creationId="{849B5002-F940-6BCE-01E7-5CC3B6AED581}"/>
          </ac:spMkLst>
        </pc:spChg>
        <pc:spChg chg="mod">
          <ac:chgData name="Bert Wiegand" userId="40d223bbc09a2c6b" providerId="LiveId" clId="{B102DC85-9BA6-4B28-BFDA-AAA6F8083356}" dt="2025-05-15T01:27:47.593" v="16611" actId="6549"/>
          <ac:spMkLst>
            <pc:docMk/>
            <pc:sldMk cId="322128440" sldId="2608"/>
            <ac:spMk id="3" creationId="{8A90D2C5-A7F9-976B-B5A2-4B702920C4D3}"/>
          </ac:spMkLst>
        </pc:spChg>
      </pc:sldChg>
      <pc:sldChg chg="delSp modSp new mod">
        <pc:chgData name="Bert Wiegand" userId="40d223bbc09a2c6b" providerId="LiveId" clId="{B102DC85-9BA6-4B28-BFDA-AAA6F8083356}" dt="2025-05-15T01:28:33.032" v="16632" actId="313"/>
        <pc:sldMkLst>
          <pc:docMk/>
          <pc:sldMk cId="3684213178" sldId="2609"/>
        </pc:sldMkLst>
        <pc:spChg chg="del">
          <ac:chgData name="Bert Wiegand" userId="40d223bbc09a2c6b" providerId="LiveId" clId="{B102DC85-9BA6-4B28-BFDA-AAA6F8083356}" dt="2025-05-14T20:34:49.371" v="10042" actId="478"/>
          <ac:spMkLst>
            <pc:docMk/>
            <pc:sldMk cId="3684213178" sldId="2609"/>
            <ac:spMk id="2" creationId="{308F2AD6-F454-BAB1-F2BB-302626BF9C68}"/>
          </ac:spMkLst>
        </pc:spChg>
        <pc:spChg chg="mod">
          <ac:chgData name="Bert Wiegand" userId="40d223bbc09a2c6b" providerId="LiveId" clId="{B102DC85-9BA6-4B28-BFDA-AAA6F8083356}" dt="2025-05-15T01:28:33.032" v="16632" actId="313"/>
          <ac:spMkLst>
            <pc:docMk/>
            <pc:sldMk cId="3684213178" sldId="2609"/>
            <ac:spMk id="3" creationId="{D28D47E7-45DF-6290-E709-C9D9949C37A2}"/>
          </ac:spMkLst>
        </pc:spChg>
      </pc:sldChg>
      <pc:sldChg chg="delSp modSp new mod">
        <pc:chgData name="Bert Wiegand" userId="40d223bbc09a2c6b" providerId="LiveId" clId="{B102DC85-9BA6-4B28-BFDA-AAA6F8083356}" dt="2025-05-14T21:00:49.563" v="11369" actId="313"/>
        <pc:sldMkLst>
          <pc:docMk/>
          <pc:sldMk cId="357085884" sldId="2610"/>
        </pc:sldMkLst>
        <pc:spChg chg="del">
          <ac:chgData name="Bert Wiegand" userId="40d223bbc09a2c6b" providerId="LiveId" clId="{B102DC85-9BA6-4B28-BFDA-AAA6F8083356}" dt="2025-05-14T20:48:25.756" v="10831" actId="478"/>
          <ac:spMkLst>
            <pc:docMk/>
            <pc:sldMk cId="357085884" sldId="2610"/>
            <ac:spMk id="2" creationId="{AFAD7AD2-2E14-F76F-766B-335953250BA1}"/>
          </ac:spMkLst>
        </pc:spChg>
        <pc:spChg chg="mod">
          <ac:chgData name="Bert Wiegand" userId="40d223bbc09a2c6b" providerId="LiveId" clId="{B102DC85-9BA6-4B28-BFDA-AAA6F8083356}" dt="2025-05-14T21:00:49.563" v="11369" actId="313"/>
          <ac:spMkLst>
            <pc:docMk/>
            <pc:sldMk cId="357085884" sldId="2610"/>
            <ac:spMk id="3" creationId="{027A628E-76DD-2FB3-6736-5815D24E0DAF}"/>
          </ac:spMkLst>
        </pc:spChg>
      </pc:sldChg>
      <pc:sldChg chg="delSp modSp new mod">
        <pc:chgData name="Bert Wiegand" userId="40d223bbc09a2c6b" providerId="LiveId" clId="{B102DC85-9BA6-4B28-BFDA-AAA6F8083356}" dt="2025-05-14T22:49:47.215" v="14672" actId="20577"/>
        <pc:sldMkLst>
          <pc:docMk/>
          <pc:sldMk cId="705334502" sldId="2611"/>
        </pc:sldMkLst>
        <pc:spChg chg="del">
          <ac:chgData name="Bert Wiegand" userId="40d223bbc09a2c6b" providerId="LiveId" clId="{B102DC85-9BA6-4B28-BFDA-AAA6F8083356}" dt="2025-05-14T21:01:32.509" v="11371" actId="478"/>
          <ac:spMkLst>
            <pc:docMk/>
            <pc:sldMk cId="705334502" sldId="2611"/>
            <ac:spMk id="2" creationId="{770CC505-D111-6C7D-51EE-D823150922F8}"/>
          </ac:spMkLst>
        </pc:spChg>
        <pc:spChg chg="mod">
          <ac:chgData name="Bert Wiegand" userId="40d223bbc09a2c6b" providerId="LiveId" clId="{B102DC85-9BA6-4B28-BFDA-AAA6F8083356}" dt="2025-05-14T22:49:47.215" v="14672" actId="20577"/>
          <ac:spMkLst>
            <pc:docMk/>
            <pc:sldMk cId="705334502" sldId="2611"/>
            <ac:spMk id="3" creationId="{79649B03-765C-E435-44F4-0191E02E5E6D}"/>
          </ac:spMkLst>
        </pc:spChg>
      </pc:sldChg>
      <pc:sldChg chg="delSp modSp new mod ord">
        <pc:chgData name="Bert Wiegand" userId="40d223bbc09a2c6b" providerId="LiveId" clId="{B102DC85-9BA6-4B28-BFDA-AAA6F8083356}" dt="2025-05-15T01:26:19.342" v="16610"/>
        <pc:sldMkLst>
          <pc:docMk/>
          <pc:sldMk cId="1288198813" sldId="2612"/>
        </pc:sldMkLst>
        <pc:spChg chg="del">
          <ac:chgData name="Bert Wiegand" userId="40d223bbc09a2c6b" providerId="LiveId" clId="{B102DC85-9BA6-4B28-BFDA-AAA6F8083356}" dt="2025-05-14T21:29:11.568" v="12356" actId="478"/>
          <ac:spMkLst>
            <pc:docMk/>
            <pc:sldMk cId="1288198813" sldId="2612"/>
            <ac:spMk id="2" creationId="{EBC9E71F-41B8-0E5E-2C34-6599FA0D557D}"/>
          </ac:spMkLst>
        </pc:spChg>
        <pc:spChg chg="mod">
          <ac:chgData name="Bert Wiegand" userId="40d223bbc09a2c6b" providerId="LiveId" clId="{B102DC85-9BA6-4B28-BFDA-AAA6F8083356}" dt="2025-05-14T22:03:32.608" v="13411" actId="6549"/>
          <ac:spMkLst>
            <pc:docMk/>
            <pc:sldMk cId="1288198813" sldId="2612"/>
            <ac:spMk id="3" creationId="{9131F02E-E91F-2884-BA31-744C960186D4}"/>
          </ac:spMkLst>
        </pc:spChg>
      </pc:sldChg>
      <pc:sldChg chg="delSp modSp new mod ord">
        <pc:chgData name="Bert Wiegand" userId="40d223bbc09a2c6b" providerId="LiveId" clId="{B102DC85-9BA6-4B28-BFDA-AAA6F8083356}" dt="2025-05-15T02:56:40.182" v="17722" actId="20577"/>
        <pc:sldMkLst>
          <pc:docMk/>
          <pc:sldMk cId="3291869043" sldId="2613"/>
        </pc:sldMkLst>
        <pc:spChg chg="del">
          <ac:chgData name="Bert Wiegand" userId="40d223bbc09a2c6b" providerId="LiveId" clId="{B102DC85-9BA6-4B28-BFDA-AAA6F8083356}" dt="2025-05-14T22:04:00.754" v="13413" actId="478"/>
          <ac:spMkLst>
            <pc:docMk/>
            <pc:sldMk cId="3291869043" sldId="2613"/>
            <ac:spMk id="2" creationId="{6DCF9B36-98D9-F68E-7744-D4B5ED78C5C8}"/>
          </ac:spMkLst>
        </pc:spChg>
        <pc:spChg chg="mod">
          <ac:chgData name="Bert Wiegand" userId="40d223bbc09a2c6b" providerId="LiveId" clId="{B102DC85-9BA6-4B28-BFDA-AAA6F8083356}" dt="2025-05-15T02:56:40.182" v="17722" actId="20577"/>
          <ac:spMkLst>
            <pc:docMk/>
            <pc:sldMk cId="3291869043" sldId="2613"/>
            <ac:spMk id="3" creationId="{C49E0FE5-5F5F-5AD9-7F99-4A05CEEC06DC}"/>
          </ac:spMkLst>
        </pc:spChg>
      </pc:sldChg>
      <pc:sldChg chg="delSp modSp new mod">
        <pc:chgData name="Bert Wiegand" userId="40d223bbc09a2c6b" providerId="LiveId" clId="{B102DC85-9BA6-4B28-BFDA-AAA6F8083356}" dt="2025-05-15T02:58:42.669" v="17750" actId="20577"/>
        <pc:sldMkLst>
          <pc:docMk/>
          <pc:sldMk cId="3210831755" sldId="2614"/>
        </pc:sldMkLst>
        <pc:spChg chg="del">
          <ac:chgData name="Bert Wiegand" userId="40d223bbc09a2c6b" providerId="LiveId" clId="{B102DC85-9BA6-4B28-BFDA-AAA6F8083356}" dt="2025-05-14T22:50:15.813" v="14674" actId="478"/>
          <ac:spMkLst>
            <pc:docMk/>
            <pc:sldMk cId="3210831755" sldId="2614"/>
            <ac:spMk id="2" creationId="{8E4B4CC4-6FD0-C592-AE45-04809F411F3E}"/>
          </ac:spMkLst>
        </pc:spChg>
        <pc:spChg chg="mod">
          <ac:chgData name="Bert Wiegand" userId="40d223bbc09a2c6b" providerId="LiveId" clId="{B102DC85-9BA6-4B28-BFDA-AAA6F8083356}" dt="2025-05-15T02:58:42.669" v="17750" actId="20577"/>
          <ac:spMkLst>
            <pc:docMk/>
            <pc:sldMk cId="3210831755" sldId="2614"/>
            <ac:spMk id="3" creationId="{5F0DF5AA-B59F-7019-0640-7E79F4FB867C}"/>
          </ac:spMkLst>
        </pc:spChg>
      </pc:sldChg>
      <pc:sldChg chg="delSp modSp new mod">
        <pc:chgData name="Bert Wiegand" userId="40d223bbc09a2c6b" providerId="LiveId" clId="{B102DC85-9BA6-4B28-BFDA-AAA6F8083356}" dt="2025-05-15T01:20:49.394" v="16397" actId="20577"/>
        <pc:sldMkLst>
          <pc:docMk/>
          <pc:sldMk cId="28561574" sldId="2615"/>
        </pc:sldMkLst>
        <pc:spChg chg="del">
          <ac:chgData name="Bert Wiegand" userId="40d223bbc09a2c6b" providerId="LiveId" clId="{B102DC85-9BA6-4B28-BFDA-AAA6F8083356}" dt="2025-05-15T00:33:07.170" v="15211" actId="478"/>
          <ac:spMkLst>
            <pc:docMk/>
            <pc:sldMk cId="28561574" sldId="2615"/>
            <ac:spMk id="2" creationId="{758C97C0-760A-DCED-6E6A-D5AB8F52E91C}"/>
          </ac:spMkLst>
        </pc:spChg>
        <pc:spChg chg="mod">
          <ac:chgData name="Bert Wiegand" userId="40d223bbc09a2c6b" providerId="LiveId" clId="{B102DC85-9BA6-4B28-BFDA-AAA6F8083356}" dt="2025-05-15T01:20:49.394" v="16397" actId="20577"/>
          <ac:spMkLst>
            <pc:docMk/>
            <pc:sldMk cId="28561574" sldId="2615"/>
            <ac:spMk id="3" creationId="{7DA9EE56-F06F-231F-D288-2F965C67C3C0}"/>
          </ac:spMkLst>
        </pc:spChg>
      </pc:sldChg>
      <pc:sldChg chg="delSp modSp new mod">
        <pc:chgData name="Bert Wiegand" userId="40d223bbc09a2c6b" providerId="LiveId" clId="{B102DC85-9BA6-4B28-BFDA-AAA6F8083356}" dt="2025-05-15T02:15:10.258" v="17543" actId="14"/>
        <pc:sldMkLst>
          <pc:docMk/>
          <pc:sldMk cId="1185731872" sldId="2616"/>
        </pc:sldMkLst>
        <pc:spChg chg="del">
          <ac:chgData name="Bert Wiegand" userId="40d223bbc09a2c6b" providerId="LiveId" clId="{B102DC85-9BA6-4B28-BFDA-AAA6F8083356}" dt="2025-05-15T02:04:12.721" v="17065" actId="478"/>
          <ac:spMkLst>
            <pc:docMk/>
            <pc:sldMk cId="1185731872" sldId="2616"/>
            <ac:spMk id="2" creationId="{DAC83E1B-7D56-1388-DE50-00F0AA9C7C39}"/>
          </ac:spMkLst>
        </pc:spChg>
        <pc:spChg chg="mod">
          <ac:chgData name="Bert Wiegand" userId="40d223bbc09a2c6b" providerId="LiveId" clId="{B102DC85-9BA6-4B28-BFDA-AAA6F8083356}" dt="2025-05-15T02:15:10.258" v="17543" actId="14"/>
          <ac:spMkLst>
            <pc:docMk/>
            <pc:sldMk cId="1185731872" sldId="2616"/>
            <ac:spMk id="3" creationId="{0B495825-BBC0-6C9C-A72B-7B974055DEAC}"/>
          </ac:spMkLst>
        </pc:spChg>
      </pc:sldChg>
      <pc:sldChg chg="addSp delSp modSp new del mod">
        <pc:chgData name="Bert Wiegand" userId="40d223bbc09a2c6b" providerId="LiveId" clId="{B102DC85-9BA6-4B28-BFDA-AAA6F8083356}" dt="2025-05-15T02:00:00.516" v="17049" actId="47"/>
        <pc:sldMkLst>
          <pc:docMk/>
          <pc:sldMk cId="3513642053" sldId="2616"/>
        </pc:sldMkLst>
        <pc:spChg chg="del">
          <ac:chgData name="Bert Wiegand" userId="40d223bbc09a2c6b" providerId="LiveId" clId="{B102DC85-9BA6-4B28-BFDA-AAA6F8083356}" dt="2025-05-15T01:58:57.241" v="17046" actId="478"/>
          <ac:spMkLst>
            <pc:docMk/>
            <pc:sldMk cId="3513642053" sldId="2616"/>
            <ac:spMk id="2" creationId="{F51E05CA-DE37-1042-0E77-53EB4295814E}"/>
          </ac:spMkLst>
        </pc:spChg>
        <pc:spChg chg="del">
          <ac:chgData name="Bert Wiegand" userId="40d223bbc09a2c6b" providerId="LiveId" clId="{B102DC85-9BA6-4B28-BFDA-AAA6F8083356}" dt="2025-05-15T01:58:51.687" v="17045"/>
          <ac:spMkLst>
            <pc:docMk/>
            <pc:sldMk cId="3513642053" sldId="2616"/>
            <ac:spMk id="3" creationId="{ABAFB2C1-E0C3-E087-7E27-2DFAAD87C301}"/>
          </ac:spMkLst>
        </pc:spChg>
        <pc:picChg chg="add mod">
          <ac:chgData name="Bert Wiegand" userId="40d223bbc09a2c6b" providerId="LiveId" clId="{B102DC85-9BA6-4B28-BFDA-AAA6F8083356}" dt="2025-05-15T01:59:25.493" v="17048" actId="1076"/>
          <ac:picMkLst>
            <pc:docMk/>
            <pc:sldMk cId="3513642053" sldId="2616"/>
            <ac:picMk id="4" creationId="{B59AECD8-36A1-789A-9055-A70FD90B80E4}"/>
          </ac:picMkLst>
        </pc:picChg>
      </pc:sldChg>
      <pc:sldChg chg="new del">
        <pc:chgData name="Bert Wiegand" userId="40d223bbc09a2c6b" providerId="LiveId" clId="{B102DC85-9BA6-4B28-BFDA-AAA6F8083356}" dt="2025-05-15T01:51:43.849" v="16729" actId="2696"/>
        <pc:sldMkLst>
          <pc:docMk/>
          <pc:sldMk cId="3982470786" sldId="261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787D64-A878-4CEF-A50B-F8C0E1233263}" type="datetimeFigureOut">
              <a:t>5/14/2025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D66B67-9BD9-4B28-889A-484F3A563414}" type="slidenum">
              <a:t>‹#›</a:t>
            </a:fld>
            <a:endParaRPr lang="en-US"/>
          </a:p>
        </p:txBody>
      </p:sp>
    </p:spTree>
    <p:extLst>
      <p:ext uri="{BB962C8B-B14F-4D97-AF65-F5344CB8AC3E}">
        <p14:creationId xmlns:p14="http://schemas.microsoft.com/office/powerpoint/2010/main" val="1289160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The US Postal Service has played a crucial role in American history, evolving from colonial mail systems to a modern institution. This presentation will explore its origins, major milestones, challenges faced, and impact on society and the economy.
</a:t>
            </a:r>
          </a:p>
        </p:txBody>
      </p:sp>
      <p:sp>
        <p:nvSpPr>
          <p:cNvPr id="4" name="Slide Number Placeholder 3"/>
          <p:cNvSpPr>
            <a:spLocks noGrp="1"/>
          </p:cNvSpPr>
          <p:nvPr>
            <p:ph type="sldNum" sz="quarter" idx="5"/>
          </p:nvPr>
        </p:nvSpPr>
        <p:spPr/>
        <p:txBody>
          <a:bodyPr/>
          <a:lstStyle/>
          <a:p>
            <a:fld id="{673E2386-E66B-4BA0-AA8F-C42C3CEB2FCB}" type="slidenum">
              <a:t>1</a:t>
            </a:fld>
            <a:endParaRPr lang="en-US"/>
          </a:p>
        </p:txBody>
      </p:sp>
    </p:spTree>
    <p:extLst>
      <p:ext uri="{BB962C8B-B14F-4D97-AF65-F5344CB8AC3E}">
        <p14:creationId xmlns:p14="http://schemas.microsoft.com/office/powerpoint/2010/main" val="107535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Throughout its history, the US Postal Service has faced numerous challenges, prompting reforms to ensure its continued viability and relevance in a changing world.</a:t>
            </a:r>
          </a:p>
        </p:txBody>
      </p:sp>
      <p:sp>
        <p:nvSpPr>
          <p:cNvPr id="4" name="Slide Number Placeholder 3"/>
          <p:cNvSpPr>
            <a:spLocks noGrp="1"/>
          </p:cNvSpPr>
          <p:nvPr>
            <p:ph type="sldNum" sz="quarter" idx="5"/>
          </p:nvPr>
        </p:nvSpPr>
        <p:spPr/>
        <p:txBody>
          <a:bodyPr/>
          <a:lstStyle/>
          <a:p>
            <a:fld id="{673E2386-E66B-4BA0-AA8F-C42C3CEB2FCB}" type="slidenum">
              <a:t>40</a:t>
            </a:fld>
            <a:endParaRPr lang="en-US"/>
          </a:p>
        </p:txBody>
      </p:sp>
    </p:spTree>
    <p:extLst>
      <p:ext uri="{BB962C8B-B14F-4D97-AF65-F5344CB8AC3E}">
        <p14:creationId xmlns:p14="http://schemas.microsoft.com/office/powerpoint/2010/main" val="269227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Postal Service has faced ongoing financial challenges due to declining mail volumes and rising operational costs. Discussions about funding and financial sustainability remain critical.</a:t>
            </a:r>
          </a:p>
        </p:txBody>
      </p:sp>
      <p:sp>
        <p:nvSpPr>
          <p:cNvPr id="4" name="Slide Number Placeholder 3"/>
          <p:cNvSpPr>
            <a:spLocks noGrp="1"/>
          </p:cNvSpPr>
          <p:nvPr>
            <p:ph type="sldNum" sz="quarter" idx="5"/>
          </p:nvPr>
        </p:nvSpPr>
        <p:spPr/>
        <p:txBody>
          <a:bodyPr/>
          <a:lstStyle/>
          <a:p>
            <a:fld id="{673E2386-E66B-4BA0-AA8F-C42C3CEB2FCB}" type="slidenum">
              <a:t>41</a:t>
            </a:fld>
            <a:endParaRPr lang="en-US"/>
          </a:p>
        </p:txBody>
      </p:sp>
    </p:spTree>
    <p:extLst>
      <p:ext uri="{BB962C8B-B14F-4D97-AF65-F5344CB8AC3E}">
        <p14:creationId xmlns:p14="http://schemas.microsoft.com/office/powerpoint/2010/main" val="1994610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the rise of digital communication, the Postal Service has had to adapt to new technologies. Implementing automated sorting systems and online services has become essential for efficiency.</a:t>
            </a:r>
          </a:p>
        </p:txBody>
      </p:sp>
      <p:sp>
        <p:nvSpPr>
          <p:cNvPr id="4" name="Slide Number Placeholder 3"/>
          <p:cNvSpPr>
            <a:spLocks noGrp="1"/>
          </p:cNvSpPr>
          <p:nvPr>
            <p:ph type="sldNum" sz="quarter" idx="5"/>
          </p:nvPr>
        </p:nvSpPr>
        <p:spPr/>
        <p:txBody>
          <a:bodyPr/>
          <a:lstStyle/>
          <a:p>
            <a:fld id="{673E2386-E66B-4BA0-AA8F-C42C3CEB2FCB}" type="slidenum">
              <a:t>42</a:t>
            </a:fld>
            <a:endParaRPr lang="en-US"/>
          </a:p>
        </p:txBody>
      </p:sp>
    </p:spTree>
    <p:extLst>
      <p:ext uri="{BB962C8B-B14F-4D97-AF65-F5344CB8AC3E}">
        <p14:creationId xmlns:p14="http://schemas.microsoft.com/office/powerpoint/2010/main" val="692611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remain competitive, the Postal Service is focusing on modernization and automation efforts, aiming to streamline operations and enhance customer service through innovative solutions.</a:t>
            </a:r>
          </a:p>
        </p:txBody>
      </p:sp>
      <p:sp>
        <p:nvSpPr>
          <p:cNvPr id="4" name="Slide Number Placeholder 3"/>
          <p:cNvSpPr>
            <a:spLocks noGrp="1"/>
          </p:cNvSpPr>
          <p:nvPr>
            <p:ph type="sldNum" sz="quarter" idx="5"/>
          </p:nvPr>
        </p:nvSpPr>
        <p:spPr/>
        <p:txBody>
          <a:bodyPr/>
          <a:lstStyle/>
          <a:p>
            <a:fld id="{673E2386-E66B-4BA0-AA8F-C42C3CEB2FCB}" type="slidenum">
              <a:t>43</a:t>
            </a:fld>
            <a:endParaRPr lang="en-US"/>
          </a:p>
        </p:txBody>
      </p:sp>
    </p:spTree>
    <p:extLst>
      <p:ext uri="{BB962C8B-B14F-4D97-AF65-F5344CB8AC3E}">
        <p14:creationId xmlns:p14="http://schemas.microsoft.com/office/powerpoint/2010/main" val="140180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US Postal Service has significantly influenced American society and the economy, serving as a vital link for communication, business, and government operations.</a:t>
            </a:r>
          </a:p>
        </p:txBody>
      </p:sp>
      <p:sp>
        <p:nvSpPr>
          <p:cNvPr id="4" name="Slide Number Placeholder 3"/>
          <p:cNvSpPr>
            <a:spLocks noGrp="1"/>
          </p:cNvSpPr>
          <p:nvPr>
            <p:ph type="sldNum" sz="quarter" idx="5"/>
          </p:nvPr>
        </p:nvSpPr>
        <p:spPr/>
        <p:txBody>
          <a:bodyPr/>
          <a:lstStyle/>
          <a:p>
            <a:fld id="{673E2386-E66B-4BA0-AA8F-C42C3CEB2FCB}" type="slidenum">
              <a:t>44</a:t>
            </a:fld>
            <a:endParaRPr lang="en-US"/>
          </a:p>
        </p:txBody>
      </p:sp>
    </p:spTree>
    <p:extLst>
      <p:ext uri="{BB962C8B-B14F-4D97-AF65-F5344CB8AC3E}">
        <p14:creationId xmlns:p14="http://schemas.microsoft.com/office/powerpoint/2010/main" val="2226360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Postal Service has played a crucial role in connecting communities across the nation, ensuring that people can communicate and share information regardless of distance.</a:t>
            </a:r>
          </a:p>
        </p:txBody>
      </p:sp>
      <p:sp>
        <p:nvSpPr>
          <p:cNvPr id="4" name="Slide Number Placeholder 3"/>
          <p:cNvSpPr>
            <a:spLocks noGrp="1"/>
          </p:cNvSpPr>
          <p:nvPr>
            <p:ph type="sldNum" sz="quarter" idx="5"/>
          </p:nvPr>
        </p:nvSpPr>
        <p:spPr/>
        <p:txBody>
          <a:bodyPr/>
          <a:lstStyle/>
          <a:p>
            <a:fld id="{673E2386-E66B-4BA0-AA8F-C42C3CEB2FCB}" type="slidenum">
              <a:t>45</a:t>
            </a:fld>
            <a:endParaRPr lang="en-US"/>
          </a:p>
        </p:txBody>
      </p:sp>
    </p:spTree>
    <p:extLst>
      <p:ext uri="{BB962C8B-B14F-4D97-AF65-F5344CB8AC3E}">
        <p14:creationId xmlns:p14="http://schemas.microsoft.com/office/powerpoint/2010/main" val="973160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By providing reliable mail delivery, the Postal Service has facilitated commerce, enabling businesses to operate effectively and reach customers throughout the country.</a:t>
            </a:r>
          </a:p>
        </p:txBody>
      </p:sp>
      <p:sp>
        <p:nvSpPr>
          <p:cNvPr id="4" name="Slide Number Placeholder 3"/>
          <p:cNvSpPr>
            <a:spLocks noGrp="1"/>
          </p:cNvSpPr>
          <p:nvPr>
            <p:ph type="sldNum" sz="quarter" idx="5"/>
          </p:nvPr>
        </p:nvSpPr>
        <p:spPr/>
        <p:txBody>
          <a:bodyPr/>
          <a:lstStyle/>
          <a:p>
            <a:fld id="{673E2386-E66B-4BA0-AA8F-C42C3CEB2FCB}" type="slidenum">
              <a:t>46</a:t>
            </a:fld>
            <a:endParaRPr lang="en-US"/>
          </a:p>
        </p:txBody>
      </p:sp>
    </p:spTree>
    <p:extLst>
      <p:ext uri="{BB962C8B-B14F-4D97-AF65-F5344CB8AC3E}">
        <p14:creationId xmlns:p14="http://schemas.microsoft.com/office/powerpoint/2010/main" val="1670303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Postal Service is essential for government operations, ensuring that official communications are delivered. Additionally, it supports military personnel by providing mail services worldwide.</a:t>
            </a:r>
          </a:p>
        </p:txBody>
      </p:sp>
      <p:sp>
        <p:nvSpPr>
          <p:cNvPr id="4" name="Slide Number Placeholder 3"/>
          <p:cNvSpPr>
            <a:spLocks noGrp="1"/>
          </p:cNvSpPr>
          <p:nvPr>
            <p:ph type="sldNum" sz="quarter" idx="5"/>
          </p:nvPr>
        </p:nvSpPr>
        <p:spPr/>
        <p:txBody>
          <a:bodyPr/>
          <a:lstStyle/>
          <a:p>
            <a:fld id="{673E2386-E66B-4BA0-AA8F-C42C3CEB2FCB}" type="slidenum">
              <a:t>47</a:t>
            </a:fld>
            <a:endParaRPr lang="en-US"/>
          </a:p>
        </p:txBody>
      </p:sp>
    </p:spTree>
    <p:extLst>
      <p:ext uri="{BB962C8B-B14F-4D97-AF65-F5344CB8AC3E}">
        <p14:creationId xmlns:p14="http://schemas.microsoft.com/office/powerpoint/2010/main" val="941443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the landscape of communication changes, the future of the US Postal Service depends on its ability to adapt and innovate in response to emerging challenges.</a:t>
            </a:r>
          </a:p>
        </p:txBody>
      </p:sp>
      <p:sp>
        <p:nvSpPr>
          <p:cNvPr id="4" name="Slide Number Placeholder 3"/>
          <p:cNvSpPr>
            <a:spLocks noGrp="1"/>
          </p:cNvSpPr>
          <p:nvPr>
            <p:ph type="sldNum" sz="quarter" idx="5"/>
          </p:nvPr>
        </p:nvSpPr>
        <p:spPr/>
        <p:txBody>
          <a:bodyPr/>
          <a:lstStyle/>
          <a:p>
            <a:fld id="{673E2386-E66B-4BA0-AA8F-C42C3CEB2FCB}" type="slidenum">
              <a:t>48</a:t>
            </a:fld>
            <a:endParaRPr lang="en-US"/>
          </a:p>
        </p:txBody>
      </p:sp>
    </p:spTree>
    <p:extLst>
      <p:ext uri="{BB962C8B-B14F-4D97-AF65-F5344CB8AC3E}">
        <p14:creationId xmlns:p14="http://schemas.microsoft.com/office/powerpoint/2010/main" val="1909269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thrive in the digital age, the Postal Service must adapt by embracing technology, enhancing its online services, and finding ways to integrate digital communication into its operations.</a:t>
            </a:r>
          </a:p>
        </p:txBody>
      </p:sp>
      <p:sp>
        <p:nvSpPr>
          <p:cNvPr id="4" name="Slide Number Placeholder 3"/>
          <p:cNvSpPr>
            <a:spLocks noGrp="1"/>
          </p:cNvSpPr>
          <p:nvPr>
            <p:ph type="sldNum" sz="quarter" idx="5"/>
          </p:nvPr>
        </p:nvSpPr>
        <p:spPr/>
        <p:txBody>
          <a:bodyPr/>
          <a:lstStyle/>
          <a:p>
            <a:fld id="{673E2386-E66B-4BA0-AA8F-C42C3CEB2FCB}" type="slidenum">
              <a:t>49</a:t>
            </a:fld>
            <a:endParaRPr lang="en-US"/>
          </a:p>
        </p:txBody>
      </p:sp>
    </p:spTree>
    <p:extLst>
      <p:ext uri="{BB962C8B-B14F-4D97-AF65-F5344CB8AC3E}">
        <p14:creationId xmlns:p14="http://schemas.microsoft.com/office/powerpoint/2010/main" val="2708054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presentation will cover the origins of postal services in America, significant milestones in its history, challenges and reforms faced over the years, the impact of the postal service on society and economy, and finally, the future prospects of the US Postal Service.</a:t>
            </a:r>
          </a:p>
        </p:txBody>
      </p:sp>
      <p:sp>
        <p:nvSpPr>
          <p:cNvPr id="4" name="Slide Number Placeholder 3"/>
          <p:cNvSpPr>
            <a:spLocks noGrp="1"/>
          </p:cNvSpPr>
          <p:nvPr>
            <p:ph type="sldNum" sz="quarter" idx="5"/>
          </p:nvPr>
        </p:nvSpPr>
        <p:spPr/>
        <p:txBody>
          <a:bodyPr/>
          <a:lstStyle/>
          <a:p>
            <a:fld id="{673E2386-E66B-4BA0-AA8F-C42C3CEB2FCB}" type="slidenum">
              <a:t>2</a:t>
            </a:fld>
            <a:endParaRPr lang="en-US"/>
          </a:p>
        </p:txBody>
      </p:sp>
    </p:spTree>
    <p:extLst>
      <p:ext uri="{BB962C8B-B14F-4D97-AF65-F5344CB8AC3E}">
        <p14:creationId xmlns:p14="http://schemas.microsoft.com/office/powerpoint/2010/main" val="3174500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Sustainability is becoming increasingly important, and the Postal Service will need to address environmental concerns, focusing on green practices and reducing its carbon footprint.</a:t>
            </a:r>
          </a:p>
        </p:txBody>
      </p:sp>
      <p:sp>
        <p:nvSpPr>
          <p:cNvPr id="4" name="Slide Number Placeholder 3"/>
          <p:cNvSpPr>
            <a:spLocks noGrp="1"/>
          </p:cNvSpPr>
          <p:nvPr>
            <p:ph type="sldNum" sz="quarter" idx="5"/>
          </p:nvPr>
        </p:nvSpPr>
        <p:spPr/>
        <p:txBody>
          <a:bodyPr/>
          <a:lstStyle/>
          <a:p>
            <a:fld id="{673E2386-E66B-4BA0-AA8F-C42C3CEB2FCB}" type="slidenum">
              <a:t>50</a:t>
            </a:fld>
            <a:endParaRPr lang="en-US"/>
          </a:p>
        </p:txBody>
      </p:sp>
    </p:spTree>
    <p:extLst>
      <p:ext uri="{BB962C8B-B14F-4D97-AF65-F5344CB8AC3E}">
        <p14:creationId xmlns:p14="http://schemas.microsoft.com/office/powerpoint/2010/main" val="2923652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Looking forward, the Postal Service may consider reforms and innovations to improve efficiency, enhance customer service, and ensure that it meets the needs of a changing society.</a:t>
            </a:r>
          </a:p>
        </p:txBody>
      </p:sp>
      <p:sp>
        <p:nvSpPr>
          <p:cNvPr id="4" name="Slide Number Placeholder 3"/>
          <p:cNvSpPr>
            <a:spLocks noGrp="1"/>
          </p:cNvSpPr>
          <p:nvPr>
            <p:ph type="sldNum" sz="quarter" idx="5"/>
          </p:nvPr>
        </p:nvSpPr>
        <p:spPr/>
        <p:txBody>
          <a:bodyPr/>
          <a:lstStyle/>
          <a:p>
            <a:fld id="{673E2386-E66B-4BA0-AA8F-C42C3CEB2FCB}" type="slidenum">
              <a:t>51</a:t>
            </a:fld>
            <a:endParaRPr lang="en-US"/>
          </a:p>
        </p:txBody>
      </p:sp>
    </p:spTree>
    <p:extLst>
      <p:ext uri="{BB962C8B-B14F-4D97-AF65-F5344CB8AC3E}">
        <p14:creationId xmlns:p14="http://schemas.microsoft.com/office/powerpoint/2010/main" val="27208690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US Postal Service has a rich history marked by evolution and adaptation. Its impact on society and the economy is profound, and addressing future challenges will be critical to its continued success.</a:t>
            </a:r>
          </a:p>
        </p:txBody>
      </p:sp>
      <p:sp>
        <p:nvSpPr>
          <p:cNvPr id="4" name="Slide Number Placeholder 3"/>
          <p:cNvSpPr>
            <a:spLocks noGrp="1"/>
          </p:cNvSpPr>
          <p:nvPr>
            <p:ph type="sldNum" sz="quarter" idx="5"/>
          </p:nvPr>
        </p:nvSpPr>
        <p:spPr/>
        <p:txBody>
          <a:bodyPr/>
          <a:lstStyle/>
          <a:p>
            <a:fld id="{673E2386-E66B-4BA0-AA8F-C42C3CEB2FCB}" type="slidenum">
              <a:t>52</a:t>
            </a:fld>
            <a:endParaRPr lang="en-US"/>
          </a:p>
        </p:txBody>
      </p:sp>
    </p:spTree>
    <p:extLst>
      <p:ext uri="{BB962C8B-B14F-4D97-AF65-F5344CB8AC3E}">
        <p14:creationId xmlns:p14="http://schemas.microsoft.com/office/powerpoint/2010/main" val="2866458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US Postal Service has deep roots in American history, beginning with informal mail systems during the colonial era. Understanding its origins helps us appreciate its evolution over time.</a:t>
            </a:r>
          </a:p>
        </p:txBody>
      </p:sp>
      <p:sp>
        <p:nvSpPr>
          <p:cNvPr id="4" name="Slide Number Placeholder 3"/>
          <p:cNvSpPr>
            <a:spLocks noGrp="1"/>
          </p:cNvSpPr>
          <p:nvPr>
            <p:ph type="sldNum" sz="quarter" idx="5"/>
          </p:nvPr>
        </p:nvSpPr>
        <p:spPr/>
        <p:txBody>
          <a:bodyPr/>
          <a:lstStyle/>
          <a:p>
            <a:fld id="{673E2386-E66B-4BA0-AA8F-C42C3CEB2FCB}" type="slidenum">
              <a:t>3</a:t>
            </a:fld>
            <a:endParaRPr lang="en-US"/>
          </a:p>
        </p:txBody>
      </p:sp>
    </p:spTree>
    <p:extLst>
      <p:ext uri="{BB962C8B-B14F-4D97-AF65-F5344CB8AC3E}">
        <p14:creationId xmlns:p14="http://schemas.microsoft.com/office/powerpoint/2010/main" val="632613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the establishment of a formal postal service, colonial America relied on informal mail systems, with individuals and local merchants sometimes acting as couriers. This laid the groundwork for organized postal communication.</a:t>
            </a:r>
          </a:p>
        </p:txBody>
      </p:sp>
      <p:sp>
        <p:nvSpPr>
          <p:cNvPr id="4" name="Slide Number Placeholder 3"/>
          <p:cNvSpPr>
            <a:spLocks noGrp="1"/>
          </p:cNvSpPr>
          <p:nvPr>
            <p:ph type="sldNum" sz="quarter" idx="5"/>
          </p:nvPr>
        </p:nvSpPr>
        <p:spPr/>
        <p:txBody>
          <a:bodyPr/>
          <a:lstStyle/>
          <a:p>
            <a:fld id="{673E2386-E66B-4BA0-AA8F-C42C3CEB2FCB}" type="slidenum">
              <a:t>4</a:t>
            </a:fld>
            <a:endParaRPr lang="en-US"/>
          </a:p>
        </p:txBody>
      </p:sp>
    </p:spTree>
    <p:extLst>
      <p:ext uri="{BB962C8B-B14F-4D97-AF65-F5344CB8AC3E}">
        <p14:creationId xmlns:p14="http://schemas.microsoft.com/office/powerpoint/2010/main" val="2795726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Benjamin Franklin, appointed as the first Postmaster General in 1753, revolutionized the postal system by improving efficiency, establishing postal routes, and introducing standardization in mail delivery.</a:t>
            </a:r>
          </a:p>
        </p:txBody>
      </p:sp>
      <p:sp>
        <p:nvSpPr>
          <p:cNvPr id="4" name="Slide Number Placeholder 3"/>
          <p:cNvSpPr>
            <a:spLocks noGrp="1"/>
          </p:cNvSpPr>
          <p:nvPr>
            <p:ph type="sldNum" sz="quarter" idx="5"/>
          </p:nvPr>
        </p:nvSpPr>
        <p:spPr/>
        <p:txBody>
          <a:bodyPr/>
          <a:lstStyle/>
          <a:p>
            <a:fld id="{673E2386-E66B-4BA0-AA8F-C42C3CEB2FCB}" type="slidenum">
              <a:t>5</a:t>
            </a:fld>
            <a:endParaRPr lang="en-US"/>
          </a:p>
        </p:txBody>
      </p:sp>
    </p:spTree>
    <p:extLst>
      <p:ext uri="{BB962C8B-B14F-4D97-AF65-F5344CB8AC3E}">
        <p14:creationId xmlns:p14="http://schemas.microsoft.com/office/powerpoint/2010/main" val="1219492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1792, the US Congress established the Post Office Department, creating a framework for national mail service. This formalization allowed for greater connectivity and communication across the expanding nation.</a:t>
            </a:r>
          </a:p>
        </p:txBody>
      </p:sp>
      <p:sp>
        <p:nvSpPr>
          <p:cNvPr id="4" name="Slide Number Placeholder 3"/>
          <p:cNvSpPr>
            <a:spLocks noGrp="1"/>
          </p:cNvSpPr>
          <p:nvPr>
            <p:ph type="sldNum" sz="quarter" idx="5"/>
          </p:nvPr>
        </p:nvSpPr>
        <p:spPr/>
        <p:txBody>
          <a:bodyPr/>
          <a:lstStyle/>
          <a:p>
            <a:fld id="{673E2386-E66B-4BA0-AA8F-C42C3CEB2FCB}" type="slidenum">
              <a:t>6</a:t>
            </a:fld>
            <a:endParaRPr lang="en-US"/>
          </a:p>
        </p:txBody>
      </p:sp>
    </p:spTree>
    <p:extLst>
      <p:ext uri="{BB962C8B-B14F-4D97-AF65-F5344CB8AC3E}">
        <p14:creationId xmlns:p14="http://schemas.microsoft.com/office/powerpoint/2010/main" val="2746826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US Postal Service has undergone significant changes throughout its history, marked by key milestones that have enhanced its functionality and reach.</a:t>
            </a:r>
          </a:p>
        </p:txBody>
      </p:sp>
      <p:sp>
        <p:nvSpPr>
          <p:cNvPr id="4" name="Slide Number Placeholder 3"/>
          <p:cNvSpPr>
            <a:spLocks noGrp="1"/>
          </p:cNvSpPr>
          <p:nvPr>
            <p:ph type="sldNum" sz="quarter" idx="5"/>
          </p:nvPr>
        </p:nvSpPr>
        <p:spPr/>
        <p:txBody>
          <a:bodyPr/>
          <a:lstStyle/>
          <a:p>
            <a:fld id="{673E2386-E66B-4BA0-AA8F-C42C3CEB2FCB}" type="slidenum">
              <a:t>7</a:t>
            </a:fld>
            <a:endParaRPr lang="en-US"/>
          </a:p>
        </p:txBody>
      </p:sp>
    </p:spTree>
    <p:extLst>
      <p:ext uri="{BB962C8B-B14F-4D97-AF65-F5344CB8AC3E}">
        <p14:creationId xmlns:p14="http://schemas.microsoft.com/office/powerpoint/2010/main" val="7322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introduction of postage stamps in the 1840s revolutionized mail delivery by simplifying the payment process. This innovation made sending mail more accessible to the public.</a:t>
            </a:r>
          </a:p>
        </p:txBody>
      </p:sp>
      <p:sp>
        <p:nvSpPr>
          <p:cNvPr id="4" name="Slide Number Placeholder 3"/>
          <p:cNvSpPr>
            <a:spLocks noGrp="1"/>
          </p:cNvSpPr>
          <p:nvPr>
            <p:ph type="sldNum" sz="quarter" idx="5"/>
          </p:nvPr>
        </p:nvSpPr>
        <p:spPr/>
        <p:txBody>
          <a:bodyPr/>
          <a:lstStyle/>
          <a:p>
            <a:fld id="{673E2386-E66B-4BA0-AA8F-C42C3CEB2FCB}" type="slidenum">
              <a:t>17</a:t>
            </a:fld>
            <a:endParaRPr lang="en-US"/>
          </a:p>
        </p:txBody>
      </p:sp>
    </p:spTree>
    <p:extLst>
      <p:ext uri="{BB962C8B-B14F-4D97-AF65-F5344CB8AC3E}">
        <p14:creationId xmlns:p14="http://schemas.microsoft.com/office/powerpoint/2010/main" val="1187856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1896, the Rural Free Delivery (RFD) service was established, ensuring that even those in remote areas could receive mail. This was a significant step in connecting all Americans, regardless of location.</a:t>
            </a:r>
          </a:p>
        </p:txBody>
      </p:sp>
      <p:sp>
        <p:nvSpPr>
          <p:cNvPr id="4" name="Slide Number Placeholder 3"/>
          <p:cNvSpPr>
            <a:spLocks noGrp="1"/>
          </p:cNvSpPr>
          <p:nvPr>
            <p:ph type="sldNum" sz="quarter" idx="5"/>
          </p:nvPr>
        </p:nvSpPr>
        <p:spPr/>
        <p:txBody>
          <a:bodyPr/>
          <a:lstStyle/>
          <a:p>
            <a:fld id="{673E2386-E66B-4BA0-AA8F-C42C3CEB2FCB}" type="slidenum">
              <a:t>22</a:t>
            </a:fld>
            <a:endParaRPr lang="en-US"/>
          </a:p>
        </p:txBody>
      </p:sp>
    </p:spTree>
    <p:extLst>
      <p:ext uri="{BB962C8B-B14F-4D97-AF65-F5344CB8AC3E}">
        <p14:creationId xmlns:p14="http://schemas.microsoft.com/office/powerpoint/2010/main" val="1550050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5/14/2025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5/14/2025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6FC20-9645-F04C-F358-0F1D13698ECE}"/>
              </a:ext>
            </a:extLst>
          </p:cNvPr>
          <p:cNvSpPr>
            <a:spLocks noGrp="1"/>
          </p:cNvSpPr>
          <p:nvPr>
            <p:ph type="ctrTitle"/>
          </p:nvPr>
        </p:nvSpPr>
        <p:spPr>
          <a:xfrm>
            <a:off x="1399309" y="226436"/>
            <a:ext cx="9144000" cy="2387600"/>
          </a:xfrm>
        </p:spPr>
        <p:txBody>
          <a:bodyPr>
            <a:normAutofit fontScale="90000"/>
          </a:bodyPr>
          <a:lstStyle/>
          <a:p>
            <a:r>
              <a:rPr lang="en-US" dirty="0"/>
              <a:t>The History of the US Postal Service: Evolution and Impact</a:t>
            </a:r>
          </a:p>
        </p:txBody>
      </p:sp>
      <p:sp>
        <p:nvSpPr>
          <p:cNvPr id="3" name="Subtitle 2">
            <a:extLst>
              <a:ext uri="{FF2B5EF4-FFF2-40B4-BE49-F238E27FC236}">
                <a16:creationId xmlns:a16="http://schemas.microsoft.com/office/drawing/2014/main" id="{30C06BEA-0483-343F-5251-3531FEE2B1B7}"/>
              </a:ext>
            </a:extLst>
          </p:cNvPr>
          <p:cNvSpPr>
            <a:spLocks noGrp="1"/>
          </p:cNvSpPr>
          <p:nvPr>
            <p:ph type="subTitle" idx="1"/>
          </p:nvPr>
        </p:nvSpPr>
        <p:spPr>
          <a:xfrm>
            <a:off x="1399309" y="2958823"/>
            <a:ext cx="9144000" cy="1655762"/>
          </a:xfrm>
        </p:spPr>
        <p:txBody>
          <a:bodyPr/>
          <a:lstStyle/>
          <a:p>
            <a:r>
              <a:rPr lang="en-US" dirty="0"/>
              <a:t>Exploring the evolution and significance of postal services</a:t>
            </a:r>
          </a:p>
        </p:txBody>
      </p:sp>
      <p:sp>
        <p:nvSpPr>
          <p:cNvPr id="4" name="TextBox 3">
            <a:extLst>
              <a:ext uri="{FF2B5EF4-FFF2-40B4-BE49-F238E27FC236}">
                <a16:creationId xmlns:a16="http://schemas.microsoft.com/office/drawing/2014/main" id="{AC7DFF57-D4B0-2AB9-0433-DAE02BE2E506}"/>
              </a:ext>
            </a:extLst>
          </p:cNvPr>
          <p:cNvSpPr txBox="1"/>
          <p:nvPr/>
        </p:nvSpPr>
        <p:spPr>
          <a:xfrm>
            <a:off x="1648691" y="3533991"/>
            <a:ext cx="8763000" cy="369332"/>
          </a:xfrm>
          <a:prstGeom prst="rect">
            <a:avLst/>
          </a:prstGeom>
          <a:noFill/>
        </p:spPr>
        <p:txBody>
          <a:bodyPr wrap="square" rtlCol="0">
            <a:spAutoFit/>
          </a:bodyPr>
          <a:lstStyle/>
          <a:p>
            <a:pPr algn="ctr"/>
            <a:r>
              <a:rPr lang="en-US" dirty="0"/>
              <a:t>-The story of America revolve around the history of the Post Office</a:t>
            </a:r>
          </a:p>
        </p:txBody>
      </p:sp>
      <p:sp>
        <p:nvSpPr>
          <p:cNvPr id="6" name="TextBox 5">
            <a:extLst>
              <a:ext uri="{FF2B5EF4-FFF2-40B4-BE49-F238E27FC236}">
                <a16:creationId xmlns:a16="http://schemas.microsoft.com/office/drawing/2014/main" id="{83111DD6-0898-CD1A-488C-88A4F0914E7D}"/>
              </a:ext>
            </a:extLst>
          </p:cNvPr>
          <p:cNvSpPr txBox="1"/>
          <p:nvPr/>
        </p:nvSpPr>
        <p:spPr>
          <a:xfrm>
            <a:off x="2179781" y="4451089"/>
            <a:ext cx="8612909" cy="1477328"/>
          </a:xfrm>
          <a:prstGeom prst="rect">
            <a:avLst/>
          </a:prstGeom>
          <a:noFill/>
        </p:spPr>
        <p:txBody>
          <a:bodyPr wrap="square" rtlCol="0">
            <a:spAutoFit/>
          </a:bodyPr>
          <a:lstStyle/>
          <a:p>
            <a:r>
              <a:rPr lang="en-US" dirty="0"/>
              <a:t>Disclaimer: This content is developed from my research using:</a:t>
            </a:r>
          </a:p>
          <a:p>
            <a:pPr marL="742950" lvl="1" indent="-285750">
              <a:buFont typeface="Arial" panose="020B0604020202020204" pitchFamily="34" charset="0"/>
              <a:buChar char="•"/>
            </a:pPr>
            <a:r>
              <a:rPr lang="en-US" dirty="0"/>
              <a:t>The internet</a:t>
            </a:r>
          </a:p>
          <a:p>
            <a:pPr marL="742950" lvl="1" indent="-285750">
              <a:buFont typeface="Arial" panose="020B0604020202020204" pitchFamily="34" charset="0"/>
              <a:buChar char="•"/>
            </a:pPr>
            <a:r>
              <a:rPr lang="en-US" dirty="0"/>
              <a:t>Microsoft Copilot</a:t>
            </a:r>
          </a:p>
          <a:p>
            <a:pPr marL="742950" lvl="1" indent="-285750">
              <a:buFont typeface="Arial" panose="020B0604020202020204" pitchFamily="34" charset="0"/>
              <a:buChar char="•"/>
            </a:pPr>
            <a:r>
              <a:rPr lang="en-US" dirty="0"/>
              <a:t>The Book – How the Post office Created America by Winifred Gallagher 2016</a:t>
            </a:r>
          </a:p>
          <a:p>
            <a:pPr marL="742950" lvl="1" indent="-285750">
              <a:buFont typeface="Arial" panose="020B0604020202020204" pitchFamily="34" charset="0"/>
              <a:buChar char="•"/>
            </a:pPr>
            <a:r>
              <a:rPr lang="en-US" dirty="0"/>
              <a:t>Personal experience and material</a:t>
            </a:r>
          </a:p>
        </p:txBody>
      </p:sp>
      <p:sp>
        <p:nvSpPr>
          <p:cNvPr id="5" name="Arrow: Down 4">
            <a:extLst>
              <a:ext uri="{FF2B5EF4-FFF2-40B4-BE49-F238E27FC236}">
                <a16:creationId xmlns:a16="http://schemas.microsoft.com/office/drawing/2014/main" id="{97A4E7F5-346A-4B94-4144-ED3E3AD91A3B}"/>
              </a:ext>
            </a:extLst>
          </p:cNvPr>
          <p:cNvSpPr/>
          <p:nvPr/>
        </p:nvSpPr>
        <p:spPr>
          <a:xfrm>
            <a:off x="5144655" y="3903323"/>
            <a:ext cx="434109" cy="54776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8192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D5C3AD7-F502-C44D-EBE5-D071FC07D571}"/>
              </a:ext>
            </a:extLst>
          </p:cNvPr>
          <p:cNvSpPr>
            <a:spLocks noGrp="1"/>
          </p:cNvSpPr>
          <p:nvPr>
            <p:ph idx="1"/>
          </p:nvPr>
        </p:nvSpPr>
        <p:spPr>
          <a:xfrm>
            <a:off x="838200" y="733425"/>
            <a:ext cx="10515600" cy="5443538"/>
          </a:xfrm>
        </p:spPr>
        <p:txBody>
          <a:bodyPr>
            <a:normAutofit/>
          </a:bodyPr>
          <a:lstStyle/>
          <a:p>
            <a:r>
              <a:rPr lang="en-US" dirty="0"/>
              <a:t>Washington recognized the need to place a Post Office in every town</a:t>
            </a:r>
          </a:p>
          <a:p>
            <a:pPr lvl="1"/>
            <a:r>
              <a:rPr lang="en-US" dirty="0"/>
              <a:t>The states resisted incursion on their </a:t>
            </a:r>
            <a:r>
              <a:rPr lang="en-US" dirty="0" err="1"/>
              <a:t>soverenty</a:t>
            </a:r>
            <a:endParaRPr lang="en-US" dirty="0"/>
          </a:p>
          <a:p>
            <a:r>
              <a:rPr lang="en-US" dirty="0"/>
              <a:t>1781 The Articles of Confederation ratified by all 13 of the colonial states</a:t>
            </a:r>
          </a:p>
          <a:p>
            <a:pPr lvl="1"/>
            <a:r>
              <a:rPr lang="en-US" dirty="0"/>
              <a:t>Gave congress exclusive right over establishing Post Offices and Roads</a:t>
            </a:r>
          </a:p>
          <a:p>
            <a:r>
              <a:rPr lang="en-US" dirty="0"/>
              <a:t>1792 The Post Office Act granted a “Universal Service Mandate”</a:t>
            </a:r>
          </a:p>
          <a:p>
            <a:pPr lvl="1"/>
            <a:r>
              <a:rPr lang="en-US" dirty="0"/>
              <a:t>All citizen's everywhere at the same price</a:t>
            </a:r>
          </a:p>
          <a:p>
            <a:pPr lvl="1"/>
            <a:r>
              <a:rPr lang="en-US" dirty="0"/>
              <a:t>Post Office should at least support itself&lt;&lt;&lt;&lt;&lt;&lt;&lt;&lt;&lt;&lt;&lt;&lt;&lt;</a:t>
            </a:r>
          </a:p>
          <a:p>
            <a:pPr lvl="2"/>
            <a:r>
              <a:rPr lang="en-US" dirty="0"/>
              <a:t>Set postal rates</a:t>
            </a:r>
          </a:p>
          <a:p>
            <a:pPr lvl="2"/>
            <a:r>
              <a:rPr lang="en-US" dirty="0"/>
              <a:t>Established franking privilege</a:t>
            </a:r>
          </a:p>
          <a:p>
            <a:pPr lvl="2"/>
            <a:r>
              <a:rPr lang="en-US" dirty="0"/>
              <a:t>Framework for inexpensive delivery of newspapers</a:t>
            </a:r>
          </a:p>
          <a:p>
            <a:pPr lvl="2"/>
            <a:r>
              <a:rPr lang="en-US" dirty="0"/>
              <a:t>Provision for circulation of information</a:t>
            </a:r>
          </a:p>
          <a:p>
            <a:pPr lvl="1"/>
            <a:endParaRPr lang="en-US" dirty="0"/>
          </a:p>
          <a:p>
            <a:endParaRPr lang="en-US" dirty="0"/>
          </a:p>
        </p:txBody>
      </p:sp>
    </p:spTree>
    <p:extLst>
      <p:ext uri="{BB962C8B-B14F-4D97-AF65-F5344CB8AC3E}">
        <p14:creationId xmlns:p14="http://schemas.microsoft.com/office/powerpoint/2010/main" val="4006387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9186FD-8F2B-7C2A-9DD8-94E9AA7A4CC4}"/>
              </a:ext>
            </a:extLst>
          </p:cNvPr>
          <p:cNvSpPr>
            <a:spLocks noGrp="1"/>
          </p:cNvSpPr>
          <p:nvPr>
            <p:ph idx="1"/>
          </p:nvPr>
        </p:nvSpPr>
        <p:spPr>
          <a:xfrm>
            <a:off x="838200" y="952501"/>
            <a:ext cx="10515600" cy="4457700"/>
          </a:xfrm>
        </p:spPr>
        <p:txBody>
          <a:bodyPr/>
          <a:lstStyle/>
          <a:p>
            <a:r>
              <a:rPr lang="en-US" dirty="0"/>
              <a:t>The 1792 Post Office act Spurred the development of roads</a:t>
            </a:r>
          </a:p>
          <a:p>
            <a:pPr lvl="1"/>
            <a:r>
              <a:rPr lang="en-US" dirty="0"/>
              <a:t>Dirt through forests linking remote towns</a:t>
            </a:r>
          </a:p>
          <a:p>
            <a:pPr lvl="1"/>
            <a:r>
              <a:rPr lang="en-US" dirty="0"/>
              <a:t>Supported a sense of American identity</a:t>
            </a:r>
          </a:p>
          <a:p>
            <a:pPr lvl="1"/>
            <a:r>
              <a:rPr lang="en-US" dirty="0"/>
              <a:t>Horse and rider</a:t>
            </a:r>
          </a:p>
          <a:p>
            <a:pPr lvl="1"/>
            <a:r>
              <a:rPr lang="en-US" dirty="0"/>
              <a:t>Canoe</a:t>
            </a:r>
          </a:p>
          <a:p>
            <a:pPr lvl="1"/>
            <a:r>
              <a:rPr lang="en-US" dirty="0"/>
              <a:t>Stagecoach</a:t>
            </a:r>
          </a:p>
          <a:p>
            <a:pPr lvl="1"/>
            <a:r>
              <a:rPr lang="en-US" dirty="0"/>
              <a:t>Boston to New York = 5 days</a:t>
            </a:r>
          </a:p>
          <a:p>
            <a:r>
              <a:rPr lang="en-US" dirty="0"/>
              <a:t>1794 Newspapers comprised 7/10 of the postal volume</a:t>
            </a:r>
          </a:p>
          <a:p>
            <a:r>
              <a:rPr lang="en-US" dirty="0"/>
              <a:t>1800 A Hub and Spoke system was implemented with sorting centers to facilitate delivery to a growing nation</a:t>
            </a:r>
          </a:p>
          <a:p>
            <a:pPr marL="0" indent="0">
              <a:buNone/>
            </a:pPr>
            <a:endParaRPr lang="en-US" dirty="0"/>
          </a:p>
          <a:p>
            <a:endParaRPr lang="en-US" dirty="0"/>
          </a:p>
          <a:p>
            <a:pPr lvl="1"/>
            <a:endParaRPr lang="en-US" dirty="0"/>
          </a:p>
        </p:txBody>
      </p:sp>
    </p:spTree>
    <p:extLst>
      <p:ext uri="{BB962C8B-B14F-4D97-AF65-F5344CB8AC3E}">
        <p14:creationId xmlns:p14="http://schemas.microsoft.com/office/powerpoint/2010/main" val="2843513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5BCA17-69F4-1CFA-790C-F6BE7C0B873A}"/>
              </a:ext>
            </a:extLst>
          </p:cNvPr>
          <p:cNvSpPr>
            <a:spLocks noGrp="1"/>
          </p:cNvSpPr>
          <p:nvPr>
            <p:ph idx="1"/>
          </p:nvPr>
        </p:nvSpPr>
        <p:spPr>
          <a:xfrm>
            <a:off x="838200" y="990600"/>
            <a:ext cx="10515600" cy="5267325"/>
          </a:xfrm>
        </p:spPr>
        <p:txBody>
          <a:bodyPr>
            <a:normAutofit fontScale="85000" lnSpcReduction="20000"/>
          </a:bodyPr>
          <a:lstStyle/>
          <a:p>
            <a:r>
              <a:rPr lang="en-US" dirty="0"/>
              <a:t>1813 Congress authorized the Fulton steamboats to carry mail</a:t>
            </a:r>
          </a:p>
          <a:p>
            <a:r>
              <a:rPr lang="en-US" dirty="0"/>
              <a:t>1823 Congress authorized all waterways to be post roads</a:t>
            </a:r>
          </a:p>
          <a:p>
            <a:r>
              <a:rPr lang="en-US" dirty="0"/>
              <a:t>1832 - 4,000 Post Offices 85,000 miles of roads</a:t>
            </a:r>
          </a:p>
          <a:p>
            <a:r>
              <a:rPr lang="en-US" dirty="0"/>
              <a:t>1835 Congress authorized the railroads to carry mail</a:t>
            </a:r>
          </a:p>
          <a:p>
            <a:pPr lvl="1"/>
            <a:r>
              <a:rPr lang="en-US" dirty="0"/>
              <a:t>To fund the railroads government reduced the tariffs (25%) on iron</a:t>
            </a:r>
          </a:p>
          <a:p>
            <a:pPr lvl="1"/>
            <a:r>
              <a:rPr lang="en-US" dirty="0"/>
              <a:t>Saved private business </a:t>
            </a:r>
            <a:r>
              <a:rPr lang="en-US" dirty="0">
                <a:solidFill>
                  <a:srgbClr val="FF0000"/>
                </a:solidFill>
              </a:rPr>
              <a:t>$$ millions </a:t>
            </a:r>
            <a:r>
              <a:rPr lang="en-US" dirty="0"/>
              <a:t>to build the railroads</a:t>
            </a:r>
          </a:p>
          <a:p>
            <a:r>
              <a:rPr lang="en-US" dirty="0"/>
              <a:t>1837 – Mid 1840’s </a:t>
            </a:r>
          </a:p>
          <a:p>
            <a:pPr lvl="1"/>
            <a:r>
              <a:rPr lang="en-US" dirty="0"/>
              <a:t>A great recession almost doomed the Post Office</a:t>
            </a:r>
          </a:p>
          <a:p>
            <a:pPr lvl="2"/>
            <a:r>
              <a:rPr lang="en-US" dirty="0"/>
              <a:t>Private carriers</a:t>
            </a:r>
          </a:p>
          <a:p>
            <a:pPr lvl="2"/>
            <a:r>
              <a:rPr lang="en-US" dirty="0"/>
              <a:t>Government funding wows </a:t>
            </a:r>
          </a:p>
          <a:p>
            <a:r>
              <a:rPr lang="en-US" dirty="0"/>
              <a:t>1830’s – Up to the civil war </a:t>
            </a:r>
          </a:p>
          <a:p>
            <a:pPr lvl="1"/>
            <a:r>
              <a:rPr lang="en-US" dirty="0"/>
              <a:t>It’s estimated that 400,000 pioneers migrated through the Oregon Trail </a:t>
            </a:r>
          </a:p>
          <a:p>
            <a:r>
              <a:rPr lang="en-US" dirty="0"/>
              <a:t>1840 – 1850</a:t>
            </a:r>
          </a:p>
          <a:p>
            <a:pPr lvl="1"/>
            <a:r>
              <a:rPr lang="en-US" dirty="0"/>
              <a:t>The nations population grew 35% to more than 23 million</a:t>
            </a:r>
          </a:p>
          <a:p>
            <a:pPr lvl="2"/>
            <a:r>
              <a:rPr lang="en-US" dirty="0"/>
              <a:t>Scandinavia, Ireland, Germany, Central Europe,</a:t>
            </a:r>
          </a:p>
          <a:p>
            <a:pPr lvl="2"/>
            <a:r>
              <a:rPr lang="en-US" dirty="0"/>
              <a:t>Plus 3 Million slaves</a:t>
            </a:r>
          </a:p>
          <a:p>
            <a:pPr lvl="2"/>
            <a:endParaRPr lang="en-US" dirty="0"/>
          </a:p>
        </p:txBody>
      </p:sp>
    </p:spTree>
    <p:extLst>
      <p:ext uri="{BB962C8B-B14F-4D97-AF65-F5344CB8AC3E}">
        <p14:creationId xmlns:p14="http://schemas.microsoft.com/office/powerpoint/2010/main" val="2684258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19623A-8FDD-DF88-84CA-C009EAF7E1FD}"/>
              </a:ext>
            </a:extLst>
          </p:cNvPr>
          <p:cNvSpPr>
            <a:spLocks noGrp="1"/>
          </p:cNvSpPr>
          <p:nvPr>
            <p:ph idx="1"/>
          </p:nvPr>
        </p:nvSpPr>
        <p:spPr>
          <a:xfrm>
            <a:off x="838200" y="723900"/>
            <a:ext cx="10515600" cy="5453063"/>
          </a:xfrm>
        </p:spPr>
        <p:txBody>
          <a:bodyPr/>
          <a:lstStyle/>
          <a:p>
            <a:r>
              <a:rPr lang="en-US" dirty="0"/>
              <a:t>The new country had no mail service west of St Louis</a:t>
            </a:r>
          </a:p>
          <a:p>
            <a:r>
              <a:rPr lang="en-US" dirty="0"/>
              <a:t>1837 – Kid Carson became the first person to carry mail east to west coast working as a guide for the army</a:t>
            </a:r>
          </a:p>
          <a:p>
            <a:r>
              <a:rPr lang="en-US" dirty="0"/>
              <a:t>Oregon Trail = 2,200 mile journey (Independence Missouri to Oregon's Willamette Valley)</a:t>
            </a:r>
          </a:p>
          <a:p>
            <a:r>
              <a:rPr lang="en-US" dirty="0"/>
              <a:t>Santa Fe Trail = 800 Mile journey (Independence Missouri to Santa Fe New Mexico</a:t>
            </a:r>
          </a:p>
          <a:p>
            <a:pPr lvl="1"/>
            <a:endParaRPr lang="en-US" dirty="0"/>
          </a:p>
        </p:txBody>
      </p:sp>
    </p:spTree>
    <p:extLst>
      <p:ext uri="{BB962C8B-B14F-4D97-AF65-F5344CB8AC3E}">
        <p14:creationId xmlns:p14="http://schemas.microsoft.com/office/powerpoint/2010/main" val="2834676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8DF54A1-C9EC-F41B-6BDA-D6AC65BE36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587" y="2072640"/>
            <a:ext cx="5351162" cy="34837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A1ACCFD-1CE9-A4CB-0CB8-403BCDD8D58F}"/>
              </a:ext>
            </a:extLst>
          </p:cNvPr>
          <p:cNvSpPr txBox="1"/>
          <p:nvPr/>
        </p:nvSpPr>
        <p:spPr>
          <a:xfrm>
            <a:off x="1990725" y="314325"/>
            <a:ext cx="7581900" cy="769441"/>
          </a:xfrm>
          <a:prstGeom prst="rect">
            <a:avLst/>
          </a:prstGeom>
          <a:noFill/>
        </p:spPr>
        <p:txBody>
          <a:bodyPr wrap="square" rtlCol="0">
            <a:spAutoFit/>
          </a:bodyPr>
          <a:lstStyle/>
          <a:p>
            <a:pPr algn="ctr"/>
            <a:r>
              <a:rPr lang="en-US" sz="4400" dirty="0"/>
              <a:t>Oregon Trail 2,200 miles</a:t>
            </a:r>
          </a:p>
        </p:txBody>
      </p:sp>
      <p:pic>
        <p:nvPicPr>
          <p:cNvPr id="2050" name="Picture 2">
            <a:extLst>
              <a:ext uri="{FF2B5EF4-FFF2-40B4-BE49-F238E27FC236}">
                <a16:creationId xmlns:a16="http://schemas.microsoft.com/office/drawing/2014/main" id="{095AFD23-E292-EE87-4071-F5E0EC88B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2073678"/>
            <a:ext cx="5741413" cy="3482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050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8BB7E54-E75F-A789-97C0-EEF4CD19323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19850" y="2227000"/>
            <a:ext cx="51816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E95C44F-6495-5A4F-F4B4-EC30334ED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532" y="2227000"/>
            <a:ext cx="5782468"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1C5AA0C-08D6-69DF-CBE6-150F0F7FEBD6}"/>
              </a:ext>
            </a:extLst>
          </p:cNvPr>
          <p:cNvSpPr txBox="1"/>
          <p:nvPr/>
        </p:nvSpPr>
        <p:spPr>
          <a:xfrm>
            <a:off x="2110105" y="487680"/>
            <a:ext cx="7660640" cy="769441"/>
          </a:xfrm>
          <a:prstGeom prst="rect">
            <a:avLst/>
          </a:prstGeom>
          <a:noFill/>
        </p:spPr>
        <p:txBody>
          <a:bodyPr wrap="square" rtlCol="0">
            <a:spAutoFit/>
          </a:bodyPr>
          <a:lstStyle/>
          <a:p>
            <a:pPr algn="ctr"/>
            <a:r>
              <a:rPr lang="en-US" sz="4400" dirty="0"/>
              <a:t>Santa Fe Trail – 800 miles</a:t>
            </a:r>
          </a:p>
        </p:txBody>
      </p:sp>
    </p:spTree>
    <p:extLst>
      <p:ext uri="{BB962C8B-B14F-4D97-AF65-F5344CB8AC3E}">
        <p14:creationId xmlns:p14="http://schemas.microsoft.com/office/powerpoint/2010/main" val="2725934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839AE5-0BAB-6427-3031-2714BF16C93C}"/>
              </a:ext>
            </a:extLst>
          </p:cNvPr>
          <p:cNvSpPr>
            <a:spLocks noGrp="1"/>
          </p:cNvSpPr>
          <p:nvPr>
            <p:ph idx="1"/>
          </p:nvPr>
        </p:nvSpPr>
        <p:spPr>
          <a:xfrm>
            <a:off x="838200" y="629920"/>
            <a:ext cx="10515600" cy="5872480"/>
          </a:xfrm>
        </p:spPr>
        <p:txBody>
          <a:bodyPr>
            <a:normAutofit fontScale="92500" lnSpcReduction="20000"/>
          </a:bodyPr>
          <a:lstStyle/>
          <a:p>
            <a:r>
              <a:rPr lang="en-US" dirty="0"/>
              <a:t>1844 – Samuel Morse sent the first telegraph message from Washington to Baltimore (40 miles)</a:t>
            </a:r>
          </a:p>
          <a:p>
            <a:pPr lvl="1"/>
            <a:r>
              <a:rPr lang="en-US" dirty="0"/>
              <a:t>Near instant news and financial reports</a:t>
            </a:r>
          </a:p>
          <a:p>
            <a:pPr lvl="1"/>
            <a:r>
              <a:rPr lang="en-US" dirty="0"/>
              <a:t>Great debate in the nation/congress about integrating with the Post</a:t>
            </a:r>
          </a:p>
          <a:p>
            <a:pPr lvl="1"/>
            <a:r>
              <a:rPr lang="en-US" dirty="0"/>
              <a:t>1851 Western Union Telegraph established</a:t>
            </a:r>
          </a:p>
          <a:p>
            <a:r>
              <a:rPr lang="en-US" dirty="0"/>
              <a:t>1847 – Postage stamps introduced in 5 and 10 cent denominations</a:t>
            </a:r>
          </a:p>
          <a:p>
            <a:pPr lvl="1"/>
            <a:r>
              <a:rPr lang="en-US" dirty="0"/>
              <a:t>Made mandatory on all mail in 1855</a:t>
            </a:r>
          </a:p>
          <a:p>
            <a:r>
              <a:rPr lang="en-US" dirty="0"/>
              <a:t>1861 – 1865 Impact of the Civil War</a:t>
            </a:r>
          </a:p>
          <a:p>
            <a:pPr lvl="1"/>
            <a:r>
              <a:rPr lang="en-US" dirty="0"/>
              <a:t>Great Stress on the postal system</a:t>
            </a:r>
          </a:p>
          <a:p>
            <a:pPr lvl="2"/>
            <a:r>
              <a:rPr lang="en-US" dirty="0"/>
              <a:t>Volume of mail by soldiers, prisoners</a:t>
            </a:r>
          </a:p>
          <a:p>
            <a:pPr lvl="1"/>
            <a:r>
              <a:rPr lang="en-US" dirty="0"/>
              <a:t>City delivery authorized in urban areas</a:t>
            </a:r>
          </a:p>
          <a:p>
            <a:pPr lvl="2"/>
            <a:r>
              <a:rPr lang="en-US" dirty="0"/>
              <a:t>Required named streets and numbered houses</a:t>
            </a:r>
          </a:p>
          <a:p>
            <a:pPr lvl="2"/>
            <a:r>
              <a:rPr lang="en-US" dirty="0"/>
              <a:t>Allowed for privacy –delivery of bad news</a:t>
            </a:r>
          </a:p>
          <a:p>
            <a:r>
              <a:rPr lang="en-US" dirty="0"/>
              <a:t>1863 Congress authorized a core of letter carries to deliver mail</a:t>
            </a:r>
          </a:p>
          <a:p>
            <a:pPr lvl="1"/>
            <a:r>
              <a:rPr lang="en-US" dirty="0"/>
              <a:t>More business, ALSO - A LOT OF JUNK MAIL AND SCAMS!</a:t>
            </a:r>
          </a:p>
          <a:p>
            <a:pPr lvl="1"/>
            <a:r>
              <a:rPr lang="en-US" dirty="0"/>
              <a:t>Preference to vets</a:t>
            </a:r>
          </a:p>
          <a:p>
            <a:pPr lvl="1"/>
            <a:r>
              <a:rPr lang="en-US" dirty="0"/>
              <a:t>6 day week/52 weeks a year, 20 miles a day, up to $800/year pay</a:t>
            </a:r>
          </a:p>
          <a:p>
            <a:pPr lvl="1"/>
            <a:r>
              <a:rPr lang="en-US" dirty="0"/>
              <a:t>1880 Two weeks of vacation per year</a:t>
            </a:r>
          </a:p>
          <a:p>
            <a:pPr lvl="1"/>
            <a:endParaRPr lang="en-US" dirty="0"/>
          </a:p>
          <a:p>
            <a:pPr marL="0" indent="0">
              <a:buNone/>
            </a:pPr>
            <a:endParaRPr lang="en-US" dirty="0"/>
          </a:p>
        </p:txBody>
      </p:sp>
    </p:spTree>
    <p:extLst>
      <p:ext uri="{BB962C8B-B14F-4D97-AF65-F5344CB8AC3E}">
        <p14:creationId xmlns:p14="http://schemas.microsoft.com/office/powerpoint/2010/main" val="3606959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AF8CD-0326-EFDF-355D-4A6BE4198EB9}"/>
              </a:ext>
            </a:extLst>
          </p:cNvPr>
          <p:cNvSpPr>
            <a:spLocks noGrp="1"/>
          </p:cNvSpPr>
          <p:nvPr>
            <p:ph type="title"/>
          </p:nvPr>
        </p:nvSpPr>
        <p:spPr/>
        <p:txBody>
          <a:bodyPr/>
          <a:lstStyle/>
          <a:p>
            <a:pPr algn="ctr"/>
            <a:r>
              <a:rPr lang="en-US" dirty="0"/>
              <a:t>1847 Introduction of Postage Stamps</a:t>
            </a:r>
          </a:p>
        </p:txBody>
      </p:sp>
      <p:pic>
        <p:nvPicPr>
          <p:cNvPr id="5" name="Content Placeholder 4" descr="Vintage journal covered with envelopes">
            <a:extLst>
              <a:ext uri="{FF2B5EF4-FFF2-40B4-BE49-F238E27FC236}">
                <a16:creationId xmlns:a16="http://schemas.microsoft.com/office/drawing/2014/main" id="{FA2113CA-C6DC-41C8-82F2-84FD0939F7BF}"/>
              </a:ext>
            </a:extLst>
          </p:cNvPr>
          <p:cNvPicPr>
            <a:picLocks noGrp="1" noChangeAspect="1"/>
          </p:cNvPicPr>
          <p:nvPr>
            <p:ph sz="half" idx="1"/>
          </p:nvPr>
        </p:nvPicPr>
        <p:blipFill>
          <a:blip r:embed="rId3"/>
          <a:stretch>
            <a:fillRect/>
          </a:stretch>
        </p:blipFill>
        <p:spPr>
          <a:xfrm>
            <a:off x="838200" y="1981026"/>
            <a:ext cx="5181600" cy="4040535"/>
          </a:xfrm>
        </p:spPr>
      </p:pic>
      <p:sp>
        <p:nvSpPr>
          <p:cNvPr id="4" name="Content Placeholder 3">
            <a:extLst>
              <a:ext uri="{FF2B5EF4-FFF2-40B4-BE49-F238E27FC236}">
                <a16:creationId xmlns:a16="http://schemas.microsoft.com/office/drawing/2014/main" id="{D8D0F0CD-D0CB-0B55-8CFF-8BFCDC79488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lstStyle/>
          <a:p>
            <a:r>
              <a:rPr lang="en-US"/>
              <a:t>Revolutionary Payment Process</a:t>
            </a:r>
          </a:p>
          <a:p>
            <a:pPr lvl="1"/>
            <a:r>
              <a:rPr lang="en-US"/>
              <a:t>The introduction of postage stamps simplified the payment process for sending mail, making it more efficient.</a:t>
            </a:r>
          </a:p>
          <a:p>
            <a:r>
              <a:rPr lang="en-US"/>
              <a:t>Accessibility of Mail</a:t>
            </a:r>
          </a:p>
          <a:p>
            <a:pPr lvl="1"/>
            <a:r>
              <a:rPr lang="en-US"/>
              <a:t>Postage stamps made sending mail more accessible to the general public, encouraging communication.</a:t>
            </a:r>
          </a:p>
        </p:txBody>
      </p:sp>
    </p:spTree>
    <p:extLst>
      <p:ext uri="{BB962C8B-B14F-4D97-AF65-F5344CB8AC3E}">
        <p14:creationId xmlns:p14="http://schemas.microsoft.com/office/powerpoint/2010/main" val="588016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431795-6B24-F2A4-2B1C-D6DB56EC2586}"/>
              </a:ext>
            </a:extLst>
          </p:cNvPr>
          <p:cNvSpPr>
            <a:spLocks noGrp="1"/>
          </p:cNvSpPr>
          <p:nvPr>
            <p:ph idx="1"/>
          </p:nvPr>
        </p:nvSpPr>
        <p:spPr>
          <a:xfrm>
            <a:off x="976630" y="825816"/>
            <a:ext cx="10515600" cy="4832034"/>
          </a:xfrm>
        </p:spPr>
        <p:txBody>
          <a:bodyPr>
            <a:normAutofit fontScale="92500" lnSpcReduction="20000"/>
          </a:bodyPr>
          <a:lstStyle/>
          <a:p>
            <a:r>
              <a:rPr lang="en-US" dirty="0"/>
              <a:t>1864 - Congress authorized Money Orders</a:t>
            </a:r>
          </a:p>
          <a:p>
            <a:r>
              <a:rPr lang="en-US" dirty="0"/>
              <a:t>1864 – First trial Railway Mail System (RMS) between Chicago and Clinton Iowa</a:t>
            </a:r>
          </a:p>
          <a:p>
            <a:r>
              <a:rPr lang="en-US" dirty="0"/>
              <a:t>1890’s until the 1960’s the RMS carried the majority of letters and packages mailed in the United States</a:t>
            </a:r>
          </a:p>
          <a:p>
            <a:pPr lvl="1"/>
            <a:r>
              <a:rPr lang="en-US" dirty="0"/>
              <a:t>Sorting enroute</a:t>
            </a:r>
          </a:p>
          <a:p>
            <a:pPr lvl="1"/>
            <a:r>
              <a:rPr lang="en-US" dirty="0"/>
              <a:t>Workers put in 1 week shifts, 13 hour days</a:t>
            </a:r>
          </a:p>
          <a:p>
            <a:pPr lvl="1"/>
            <a:r>
              <a:rPr lang="en-US" dirty="0"/>
              <a:t>Dangerous due to;</a:t>
            </a:r>
          </a:p>
          <a:p>
            <a:pPr lvl="2"/>
            <a:r>
              <a:rPr lang="en-US" dirty="0"/>
              <a:t>Fire</a:t>
            </a:r>
          </a:p>
          <a:p>
            <a:pPr lvl="2"/>
            <a:r>
              <a:rPr lang="en-US" dirty="0"/>
              <a:t>Derailment</a:t>
            </a:r>
          </a:p>
          <a:p>
            <a:pPr lvl="2"/>
            <a:r>
              <a:rPr lang="en-US" dirty="0"/>
              <a:t>Robbery</a:t>
            </a:r>
          </a:p>
          <a:p>
            <a:pPr lvl="1"/>
            <a:r>
              <a:rPr lang="en-US" dirty="0"/>
              <a:t>New lower 2</a:t>
            </a:r>
            <a:r>
              <a:rPr lang="en-US" baseline="30000" dirty="0"/>
              <a:t>nd</a:t>
            </a:r>
            <a:r>
              <a:rPr lang="en-US" dirty="0"/>
              <a:t> class rates introduced </a:t>
            </a:r>
          </a:p>
          <a:p>
            <a:r>
              <a:rPr lang="en-US" dirty="0"/>
              <a:t>Working conditions, discrimination and the spoils system spurred the creation of the first postal union </a:t>
            </a:r>
          </a:p>
        </p:txBody>
      </p:sp>
    </p:spTree>
    <p:extLst>
      <p:ext uri="{BB962C8B-B14F-4D97-AF65-F5344CB8AC3E}">
        <p14:creationId xmlns:p14="http://schemas.microsoft.com/office/powerpoint/2010/main" val="221291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7C3D2-7BBC-3172-6568-8CD189820404}"/>
              </a:ext>
            </a:extLst>
          </p:cNvPr>
          <p:cNvSpPr>
            <a:spLocks noGrp="1"/>
          </p:cNvSpPr>
          <p:nvPr>
            <p:ph type="title"/>
          </p:nvPr>
        </p:nvSpPr>
        <p:spPr/>
        <p:txBody>
          <a:bodyPr/>
          <a:lstStyle/>
          <a:p>
            <a:pPr algn="ctr"/>
            <a:r>
              <a:rPr lang="en-US" dirty="0"/>
              <a:t>Railroad Station in the 1860’s</a:t>
            </a:r>
          </a:p>
        </p:txBody>
      </p:sp>
      <p:pic>
        <p:nvPicPr>
          <p:cNvPr id="6" name="Content Placeholder 5" descr="A train station and train tracks&#10;&#10;AI-generated content may be incorrect.">
            <a:extLst>
              <a:ext uri="{FF2B5EF4-FFF2-40B4-BE49-F238E27FC236}">
                <a16:creationId xmlns:a16="http://schemas.microsoft.com/office/drawing/2014/main" id="{AB8D6FF3-918B-3408-6541-488969A7A07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575560" y="2304202"/>
            <a:ext cx="6720840" cy="3841223"/>
          </a:xfrm>
        </p:spPr>
      </p:pic>
    </p:spTree>
    <p:extLst>
      <p:ext uri="{BB962C8B-B14F-4D97-AF65-F5344CB8AC3E}">
        <p14:creationId xmlns:p14="http://schemas.microsoft.com/office/powerpoint/2010/main" val="2848428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A0EE1-13EA-C3DC-B344-A90CBD41596E}"/>
              </a:ext>
            </a:extLst>
          </p:cNvPr>
          <p:cNvSpPr>
            <a:spLocks noGrp="1"/>
          </p:cNvSpPr>
          <p:nvPr>
            <p:ph type="title"/>
          </p:nvPr>
        </p:nvSpPr>
        <p:spPr/>
        <p:txBody>
          <a:bodyPr/>
          <a:lstStyle/>
          <a:p>
            <a:r>
              <a:rPr lang="en-US"/>
              <a:t>Agenda for Discussion</a:t>
            </a:r>
          </a:p>
        </p:txBody>
      </p:sp>
      <p:pic>
        <p:nvPicPr>
          <p:cNvPr id="5" name="Content Placeholder 4" descr="old special delivery stamp.">
            <a:extLst>
              <a:ext uri="{FF2B5EF4-FFF2-40B4-BE49-F238E27FC236}">
                <a16:creationId xmlns:a16="http://schemas.microsoft.com/office/drawing/2014/main" id="{24951314-BA13-4FFE-B210-77CBA7D686E0}"/>
              </a:ext>
            </a:extLst>
          </p:cNvPr>
          <p:cNvPicPr>
            <a:picLocks noGrp="1" noChangeAspect="1"/>
          </p:cNvPicPr>
          <p:nvPr>
            <p:ph sz="half" idx="1"/>
          </p:nvPr>
        </p:nvPicPr>
        <p:blipFill>
          <a:blip r:embed="rId3"/>
          <a:stretch>
            <a:fillRect/>
          </a:stretch>
        </p:blipFill>
        <p:spPr>
          <a:xfrm>
            <a:off x="838200" y="2320057"/>
            <a:ext cx="5181600" cy="3362473"/>
          </a:xfrm>
        </p:spPr>
      </p:pic>
      <p:sp>
        <p:nvSpPr>
          <p:cNvPr id="4" name="Content Placeholder 3">
            <a:extLst>
              <a:ext uri="{FF2B5EF4-FFF2-40B4-BE49-F238E27FC236}">
                <a16:creationId xmlns:a16="http://schemas.microsoft.com/office/drawing/2014/main" id="{6D9B5555-1748-C494-DD91-C4ACF3BDE370}"/>
              </a:ext>
            </a:extLst>
          </p:cNvPr>
          <p:cNvSpPr>
            <a:spLocks noGrp="1"/>
          </p:cNvSpPr>
          <p:nvPr>
            <p:ph sz="half" idx="2"/>
            <p:extLst>
              <p:ext uri="{E7BDC344-281C-4309-B0C6-D0EE65EED2A8}">
                <p202:designPr xmlns:p202="http://schemas.microsoft.com/office/powerpoint/2020/02/main">
                  <p202:designTagLst>
                    <p202:designTag name="ARCH:1:CLS" val="BulletedText"/>
                  </p202:designTagLst>
                </p202:designPr>
              </p:ext>
            </p:extLst>
          </p:nvPr>
        </p:nvSpPr>
        <p:spPr/>
        <p:txBody>
          <a:bodyPr/>
          <a:lstStyle/>
          <a:p>
            <a:r>
              <a:rPr lang="en-US"/>
              <a:t>Origins of Postal Services in America</a:t>
            </a:r>
          </a:p>
          <a:p>
            <a:r>
              <a:rPr lang="en-US"/>
              <a:t>Major Milestones in US Postal History</a:t>
            </a:r>
          </a:p>
          <a:p>
            <a:r>
              <a:rPr lang="en-US"/>
              <a:t>Challenges and Reforms</a:t>
            </a:r>
          </a:p>
          <a:p>
            <a:r>
              <a:rPr lang="en-US"/>
              <a:t>Impact on Society and Economy</a:t>
            </a:r>
          </a:p>
          <a:p>
            <a:r>
              <a:rPr lang="en-US"/>
              <a:t>The Future of the US Postal Service</a:t>
            </a:r>
          </a:p>
        </p:txBody>
      </p:sp>
    </p:spTree>
    <p:extLst>
      <p:ext uri="{BB962C8B-B14F-4D97-AF65-F5344CB8AC3E}">
        <p14:creationId xmlns:p14="http://schemas.microsoft.com/office/powerpoint/2010/main" val="2030260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0332E-3E58-ABE1-44C1-4F394E6FB1F1}"/>
              </a:ext>
            </a:extLst>
          </p:cNvPr>
          <p:cNvSpPr>
            <a:spLocks noGrp="1"/>
          </p:cNvSpPr>
          <p:nvPr>
            <p:ph type="title"/>
          </p:nvPr>
        </p:nvSpPr>
        <p:spPr>
          <a:xfrm>
            <a:off x="1266825" y="355601"/>
            <a:ext cx="8782050" cy="692150"/>
          </a:xfrm>
        </p:spPr>
        <p:txBody>
          <a:bodyPr>
            <a:normAutofit/>
          </a:bodyPr>
          <a:lstStyle/>
          <a:p>
            <a:pPr algn="ctr"/>
            <a:r>
              <a:rPr lang="en-US" sz="2800" dirty="0"/>
              <a:t>Sorting Mail in a Railway Post office Car</a:t>
            </a:r>
          </a:p>
        </p:txBody>
      </p:sp>
      <p:pic>
        <p:nvPicPr>
          <p:cNvPr id="6" name="Content Placeholder 5" descr="Men working in a room with bags&#10;&#10;AI-generated content may be incorrect.">
            <a:extLst>
              <a:ext uri="{FF2B5EF4-FFF2-40B4-BE49-F238E27FC236}">
                <a16:creationId xmlns:a16="http://schemas.microsoft.com/office/drawing/2014/main" id="{2FA3914E-7367-4C5A-8DB5-179797FE676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775236" y="952501"/>
            <a:ext cx="4187806" cy="5300662"/>
          </a:xfrm>
        </p:spPr>
      </p:pic>
    </p:spTree>
    <p:extLst>
      <p:ext uri="{BB962C8B-B14F-4D97-AF65-F5344CB8AC3E}">
        <p14:creationId xmlns:p14="http://schemas.microsoft.com/office/powerpoint/2010/main" val="2730017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7E88402-FC17-B3C3-EC4F-4B328E60FA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69" y="619760"/>
            <a:ext cx="11494386" cy="5466080"/>
          </a:xfrm>
          <a:prstGeom prst="rect">
            <a:avLst/>
          </a:prstGeom>
          <a:noFill/>
        </p:spPr>
      </p:pic>
    </p:spTree>
    <p:extLst>
      <p:ext uri="{BB962C8B-B14F-4D97-AF65-F5344CB8AC3E}">
        <p14:creationId xmlns:p14="http://schemas.microsoft.com/office/powerpoint/2010/main" val="892861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64D2-DC0E-28AB-665F-B68F31400570}"/>
              </a:ext>
            </a:extLst>
          </p:cNvPr>
          <p:cNvSpPr>
            <a:spLocks noGrp="1"/>
          </p:cNvSpPr>
          <p:nvPr>
            <p:ph type="title"/>
          </p:nvPr>
        </p:nvSpPr>
        <p:spPr/>
        <p:txBody>
          <a:bodyPr/>
          <a:lstStyle/>
          <a:p>
            <a:r>
              <a:rPr lang="en-US" dirty="0"/>
              <a:t>1896 Establishment of Rural Free Delivery</a:t>
            </a:r>
          </a:p>
        </p:txBody>
      </p:sp>
      <p:pic>
        <p:nvPicPr>
          <p:cNvPr id="5" name="Content Placeholder 4" descr="Stagecoach in Jaffa, Israel. Vintage halftone photo etching circa late 19th century. Jaffa is now a part of modern day Tel Aviv.">
            <a:extLst>
              <a:ext uri="{FF2B5EF4-FFF2-40B4-BE49-F238E27FC236}">
                <a16:creationId xmlns:a16="http://schemas.microsoft.com/office/drawing/2014/main" id="{AA229809-07EE-4E23-AD46-E15760FB7A0B}"/>
              </a:ext>
            </a:extLst>
          </p:cNvPr>
          <p:cNvPicPr>
            <a:picLocks noGrp="1" noChangeAspect="1"/>
          </p:cNvPicPr>
          <p:nvPr>
            <p:ph sz="half" idx="1"/>
          </p:nvPr>
        </p:nvPicPr>
        <p:blipFill>
          <a:blip r:embed="rId3"/>
          <a:stretch>
            <a:fillRect/>
          </a:stretch>
        </p:blipFill>
        <p:spPr>
          <a:xfrm>
            <a:off x="1037282" y="1825625"/>
            <a:ext cx="4783435" cy="4351338"/>
          </a:xfrm>
        </p:spPr>
      </p:pic>
      <p:sp>
        <p:nvSpPr>
          <p:cNvPr id="4" name="Content Placeholder 3">
            <a:extLst>
              <a:ext uri="{FF2B5EF4-FFF2-40B4-BE49-F238E27FC236}">
                <a16:creationId xmlns:a16="http://schemas.microsoft.com/office/drawing/2014/main" id="{A8CEB2AC-E1C5-B926-981C-81077AF035D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fontScale="85000" lnSpcReduction="10000"/>
          </a:bodyPr>
          <a:lstStyle/>
          <a:p>
            <a:r>
              <a:rPr lang="en-US"/>
              <a:t>Introduction of RFD Service</a:t>
            </a:r>
          </a:p>
          <a:p>
            <a:pPr lvl="1"/>
            <a:r>
              <a:rPr lang="en-US"/>
              <a:t>The Rural Free Delivery service was introduced in 1896 to provide mail service to remote areas, enhancing communication.</a:t>
            </a:r>
          </a:p>
          <a:p>
            <a:r>
              <a:rPr lang="en-US"/>
              <a:t>Connecting Remote Communities</a:t>
            </a:r>
          </a:p>
          <a:p>
            <a:pPr lvl="1"/>
            <a:r>
              <a:rPr lang="en-US"/>
              <a:t>RFD was a crucial step in connecting rural communities, ensuring that individuals in remote locations could receive mail.</a:t>
            </a:r>
          </a:p>
          <a:p>
            <a:r>
              <a:rPr lang="en-US"/>
              <a:t>Impact on American Society</a:t>
            </a:r>
          </a:p>
          <a:p>
            <a:pPr lvl="1"/>
            <a:r>
              <a:rPr lang="en-US"/>
              <a:t>The establishment of RFD revolutionized communication and access to information for all Americans, regardless of location.</a:t>
            </a:r>
          </a:p>
        </p:txBody>
      </p:sp>
    </p:spTree>
    <p:extLst>
      <p:ext uri="{BB962C8B-B14F-4D97-AF65-F5344CB8AC3E}">
        <p14:creationId xmlns:p14="http://schemas.microsoft.com/office/powerpoint/2010/main" val="1378687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CF82B2-BD83-16B4-EF70-3F41C77C95AB}"/>
              </a:ext>
            </a:extLst>
          </p:cNvPr>
          <p:cNvSpPr>
            <a:spLocks noGrp="1"/>
          </p:cNvSpPr>
          <p:nvPr>
            <p:ph idx="1"/>
          </p:nvPr>
        </p:nvSpPr>
        <p:spPr>
          <a:xfrm>
            <a:off x="838200" y="514350"/>
            <a:ext cx="10515600" cy="6040454"/>
          </a:xfrm>
        </p:spPr>
        <p:txBody>
          <a:bodyPr>
            <a:normAutofit lnSpcReduction="10000"/>
          </a:bodyPr>
          <a:lstStyle/>
          <a:p>
            <a:r>
              <a:rPr lang="en-US" dirty="0"/>
              <a:t>1901 – 76,945 Post Offices</a:t>
            </a:r>
          </a:p>
          <a:p>
            <a:pPr lvl="1"/>
            <a:r>
              <a:rPr lang="en-US" dirty="0"/>
              <a:t>The number of carriers in 1899 = 500</a:t>
            </a:r>
          </a:p>
          <a:p>
            <a:pPr lvl="1"/>
            <a:r>
              <a:rPr lang="en-US" dirty="0"/>
              <a:t>By 1905 the number had grown to 32,000 earning $200/yr</a:t>
            </a:r>
          </a:p>
          <a:p>
            <a:pPr lvl="2"/>
            <a:r>
              <a:rPr lang="en-US" dirty="0"/>
              <a:t>This growth spurred many improved roads and bridges</a:t>
            </a:r>
          </a:p>
          <a:p>
            <a:r>
              <a:rPr lang="en-US" dirty="0"/>
              <a:t>During this growth new types of mail flourished</a:t>
            </a:r>
          </a:p>
          <a:p>
            <a:pPr lvl="1"/>
            <a:r>
              <a:rPr lang="en-US" dirty="0"/>
              <a:t>Magazines, greeting cards, post cards</a:t>
            </a:r>
          </a:p>
          <a:p>
            <a:pPr lvl="1"/>
            <a:r>
              <a:rPr lang="en-US" dirty="0"/>
              <a:t>Montgomery Ward catalog</a:t>
            </a:r>
          </a:p>
          <a:p>
            <a:pPr lvl="2"/>
            <a:r>
              <a:rPr lang="en-US" dirty="0"/>
              <a:t>Over 500 pages, 20,000 items</a:t>
            </a:r>
          </a:p>
          <a:p>
            <a:pPr lvl="1"/>
            <a:r>
              <a:rPr lang="en-US" dirty="0"/>
              <a:t>Sears Roebuck catalog – the consumers bible</a:t>
            </a:r>
          </a:p>
          <a:p>
            <a:r>
              <a:rPr lang="en-US" dirty="0"/>
              <a:t>1910 – congress authorized the Postal Saving System</a:t>
            </a:r>
          </a:p>
          <a:p>
            <a:pPr lvl="1"/>
            <a:r>
              <a:rPr lang="en-US" dirty="0"/>
              <a:t>$1 to 500 at 2% interest later raised to $2,500</a:t>
            </a:r>
          </a:p>
          <a:p>
            <a:pPr lvl="1"/>
            <a:r>
              <a:rPr lang="en-US" dirty="0"/>
              <a:t>Deposited in local banks at 2.5% interest</a:t>
            </a:r>
          </a:p>
          <a:p>
            <a:r>
              <a:rPr lang="en-US" dirty="0"/>
              <a:t>In 1913 Congress authorized Parcel Post delivery up to 11 pounds </a:t>
            </a:r>
          </a:p>
          <a:p>
            <a:pPr lvl="1"/>
            <a:r>
              <a:rPr lang="en-US" dirty="0"/>
              <a:t>300 million packages delivered in the first 6 months </a:t>
            </a:r>
          </a:p>
          <a:p>
            <a:pPr lvl="1"/>
            <a:r>
              <a:rPr lang="en-US" dirty="0"/>
              <a:t>Sears business quadrupled in 12 months</a:t>
            </a:r>
          </a:p>
          <a:p>
            <a:pPr lvl="1"/>
            <a:endParaRPr lang="en-US" dirty="0"/>
          </a:p>
          <a:p>
            <a:pPr lvl="1"/>
            <a:endParaRPr lang="en-US" dirty="0"/>
          </a:p>
        </p:txBody>
      </p:sp>
    </p:spTree>
    <p:extLst>
      <p:ext uri="{BB962C8B-B14F-4D97-AF65-F5344CB8AC3E}">
        <p14:creationId xmlns:p14="http://schemas.microsoft.com/office/powerpoint/2010/main" val="534221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354C34-DF66-931B-9D7B-7D6E98B728EE}"/>
              </a:ext>
            </a:extLst>
          </p:cNvPr>
          <p:cNvSpPr>
            <a:spLocks noGrp="1"/>
          </p:cNvSpPr>
          <p:nvPr>
            <p:ph idx="1"/>
          </p:nvPr>
        </p:nvSpPr>
        <p:spPr>
          <a:xfrm>
            <a:off x="771525" y="368300"/>
            <a:ext cx="10515600" cy="1050925"/>
          </a:xfrm>
        </p:spPr>
        <p:txBody>
          <a:bodyPr/>
          <a:lstStyle/>
          <a:p>
            <a:r>
              <a:rPr lang="en-US" dirty="0"/>
              <a:t>1908 the Ford Model T was selected to replace the horse in urban areas</a:t>
            </a:r>
          </a:p>
        </p:txBody>
      </p:sp>
      <p:pic>
        <p:nvPicPr>
          <p:cNvPr id="5" name="Picture 4">
            <a:extLst>
              <a:ext uri="{FF2B5EF4-FFF2-40B4-BE49-F238E27FC236}">
                <a16:creationId xmlns:a16="http://schemas.microsoft.com/office/drawing/2014/main" id="{C0C772C2-B1A0-FCF8-A588-88967AFB221D}"/>
              </a:ext>
            </a:extLst>
          </p:cNvPr>
          <p:cNvPicPr>
            <a:picLocks noChangeAspect="1"/>
          </p:cNvPicPr>
          <p:nvPr/>
        </p:nvPicPr>
        <p:blipFill>
          <a:blip r:embed="rId2"/>
          <a:stretch>
            <a:fillRect/>
          </a:stretch>
        </p:blipFill>
        <p:spPr>
          <a:xfrm>
            <a:off x="1643866" y="2042160"/>
            <a:ext cx="3940883" cy="2621279"/>
          </a:xfrm>
          <a:prstGeom prst="rect">
            <a:avLst/>
          </a:prstGeom>
        </p:spPr>
      </p:pic>
      <p:pic>
        <p:nvPicPr>
          <p:cNvPr id="7" name="Picture 6">
            <a:extLst>
              <a:ext uri="{FF2B5EF4-FFF2-40B4-BE49-F238E27FC236}">
                <a16:creationId xmlns:a16="http://schemas.microsoft.com/office/drawing/2014/main" id="{5DC7B44B-5AEA-E706-C72B-707B2DE4ABC7}"/>
              </a:ext>
            </a:extLst>
          </p:cNvPr>
          <p:cNvPicPr>
            <a:picLocks noChangeAspect="1"/>
          </p:cNvPicPr>
          <p:nvPr/>
        </p:nvPicPr>
        <p:blipFill>
          <a:blip r:embed="rId3"/>
          <a:stretch>
            <a:fillRect/>
          </a:stretch>
        </p:blipFill>
        <p:spPr>
          <a:xfrm>
            <a:off x="6878321" y="2039080"/>
            <a:ext cx="3299044" cy="2509273"/>
          </a:xfrm>
          <a:prstGeom prst="rect">
            <a:avLst/>
          </a:prstGeom>
        </p:spPr>
      </p:pic>
    </p:spTree>
    <p:extLst>
      <p:ext uri="{BB962C8B-B14F-4D97-AF65-F5344CB8AC3E}">
        <p14:creationId xmlns:p14="http://schemas.microsoft.com/office/powerpoint/2010/main" val="2283944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9244C7-344D-C43B-313C-5B13C30595C7}"/>
              </a:ext>
            </a:extLst>
          </p:cNvPr>
          <p:cNvSpPr>
            <a:spLocks noGrp="1"/>
          </p:cNvSpPr>
          <p:nvPr>
            <p:ph idx="1"/>
          </p:nvPr>
        </p:nvSpPr>
        <p:spPr>
          <a:xfrm>
            <a:off x="915202" y="519764"/>
            <a:ext cx="10515600" cy="5647574"/>
          </a:xfrm>
        </p:spPr>
        <p:txBody>
          <a:bodyPr/>
          <a:lstStyle/>
          <a:p>
            <a:r>
              <a:rPr lang="en-US" dirty="0"/>
              <a:t>1918 – Airmail</a:t>
            </a:r>
          </a:p>
          <a:p>
            <a:pPr lvl="1"/>
            <a:r>
              <a:rPr lang="en-US" dirty="0"/>
              <a:t>The first service was accomplished by the Postal Service and the Army between NY city and Washington</a:t>
            </a:r>
          </a:p>
          <a:p>
            <a:pPr lvl="1"/>
            <a:endParaRPr lang="en-US" dirty="0"/>
          </a:p>
          <a:p>
            <a:pPr lvl="1"/>
            <a:r>
              <a:rPr lang="en-US" dirty="0"/>
              <a:t>Later the Post Office took over the role </a:t>
            </a:r>
          </a:p>
          <a:p>
            <a:pPr lvl="2"/>
            <a:r>
              <a:rPr lang="en-US" dirty="0"/>
              <a:t>Early days were harrowing</a:t>
            </a:r>
          </a:p>
          <a:p>
            <a:pPr lvl="3"/>
            <a:r>
              <a:rPr lang="en-US" dirty="0"/>
              <a:t>No Radios, faulty compasses, open air cockpits</a:t>
            </a:r>
          </a:p>
          <a:p>
            <a:pPr lvl="3"/>
            <a:r>
              <a:rPr lang="en-US" dirty="0"/>
              <a:t>Pilots flew by dead reckoning</a:t>
            </a:r>
          </a:p>
          <a:p>
            <a:pPr lvl="3"/>
            <a:r>
              <a:rPr lang="en-US" dirty="0"/>
              <a:t>No towers or lights on the fields</a:t>
            </a:r>
          </a:p>
          <a:p>
            <a:pPr lvl="3"/>
            <a:r>
              <a:rPr lang="en-US" dirty="0"/>
              <a:t>Pilots used a half empty whiskey bottle to judge whether they were flying level</a:t>
            </a:r>
          </a:p>
          <a:p>
            <a:r>
              <a:rPr lang="en-US" dirty="0"/>
              <a:t>1925 – Congress passed “Contract Airmail Act”</a:t>
            </a:r>
          </a:p>
          <a:p>
            <a:pPr lvl="1"/>
            <a:r>
              <a:rPr lang="en-US" dirty="0"/>
              <a:t>Popularized by the likes of Charles Lindberg and Amelia Earhart</a:t>
            </a:r>
          </a:p>
          <a:p>
            <a:pPr lvl="1"/>
            <a:r>
              <a:rPr lang="en-US" dirty="0"/>
              <a:t>Early contractors were Boeing, Pan Am, United, Eastern, TWA, American</a:t>
            </a:r>
          </a:p>
          <a:p>
            <a:pPr lvl="1"/>
            <a:r>
              <a:rPr lang="en-US" dirty="0"/>
              <a:t>Improved infrastructure with airfields, lighted runways, communications</a:t>
            </a:r>
          </a:p>
          <a:p>
            <a:pPr lvl="3"/>
            <a:endParaRPr lang="en-US" dirty="0"/>
          </a:p>
        </p:txBody>
      </p:sp>
    </p:spTree>
    <p:extLst>
      <p:ext uri="{BB962C8B-B14F-4D97-AF65-F5344CB8AC3E}">
        <p14:creationId xmlns:p14="http://schemas.microsoft.com/office/powerpoint/2010/main" val="3735935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FC1529-26BD-F0F3-F032-E9AA6CDC91B2}"/>
              </a:ext>
            </a:extLst>
          </p:cNvPr>
          <p:cNvSpPr>
            <a:spLocks noGrp="1"/>
          </p:cNvSpPr>
          <p:nvPr>
            <p:ph idx="1"/>
          </p:nvPr>
        </p:nvSpPr>
        <p:spPr>
          <a:xfrm>
            <a:off x="838200" y="490888"/>
            <a:ext cx="10515600" cy="5657200"/>
          </a:xfrm>
        </p:spPr>
        <p:txBody>
          <a:bodyPr/>
          <a:lstStyle/>
          <a:p>
            <a:r>
              <a:rPr lang="en-US" dirty="0"/>
              <a:t>1929 – The stock market crashed, and the great depression ran up to WW 2</a:t>
            </a:r>
          </a:p>
          <a:p>
            <a:pPr lvl="1"/>
            <a:r>
              <a:rPr lang="en-US" dirty="0"/>
              <a:t>Great Stress place on the US Post Office</a:t>
            </a:r>
          </a:p>
          <a:p>
            <a:r>
              <a:rPr lang="en-US" dirty="0"/>
              <a:t>1941 WW 2</a:t>
            </a:r>
          </a:p>
          <a:p>
            <a:pPr lvl="1"/>
            <a:r>
              <a:rPr lang="en-US" dirty="0"/>
              <a:t>The post office had just got back to high volumes of mail and employment</a:t>
            </a:r>
          </a:p>
          <a:p>
            <a:pPr lvl="1"/>
            <a:r>
              <a:rPr lang="en-US" dirty="0"/>
              <a:t>Now it’s placed in CRISIS mode again</a:t>
            </a:r>
          </a:p>
          <a:p>
            <a:pPr lvl="2"/>
            <a:r>
              <a:rPr lang="en-US" dirty="0"/>
              <a:t>New methods needed to transport mail between the US and Europe</a:t>
            </a:r>
          </a:p>
          <a:p>
            <a:pPr lvl="3"/>
            <a:r>
              <a:rPr lang="en-US" dirty="0"/>
              <a:t>Victory Mail</a:t>
            </a:r>
          </a:p>
          <a:p>
            <a:pPr lvl="4"/>
            <a:r>
              <a:rPr lang="en-US" dirty="0"/>
              <a:t>Eastman Kodak microfiche</a:t>
            </a:r>
          </a:p>
          <a:p>
            <a:pPr lvl="3"/>
            <a:r>
              <a:rPr lang="en-US" dirty="0"/>
              <a:t>Women and minorities replacing those away during the war</a:t>
            </a:r>
          </a:p>
          <a:p>
            <a:pPr lvl="3"/>
            <a:r>
              <a:rPr lang="en-US" dirty="0"/>
              <a:t>African American women formed  the 6888</a:t>
            </a:r>
            <a:r>
              <a:rPr lang="en-US" baseline="30000" dirty="0"/>
              <a:t>th</a:t>
            </a:r>
            <a:r>
              <a:rPr lang="en-US" dirty="0"/>
              <a:t> Central  Postal Directory Battalion stationed in Europe</a:t>
            </a:r>
          </a:p>
          <a:p>
            <a:pPr lvl="3"/>
            <a:endParaRPr lang="en-US" dirty="0"/>
          </a:p>
          <a:p>
            <a:pPr lvl="1"/>
            <a:endParaRPr lang="en-US" dirty="0"/>
          </a:p>
        </p:txBody>
      </p:sp>
    </p:spTree>
    <p:extLst>
      <p:ext uri="{BB962C8B-B14F-4D97-AF65-F5344CB8AC3E}">
        <p14:creationId xmlns:p14="http://schemas.microsoft.com/office/powerpoint/2010/main" val="2850642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descr=" transportation">
            <a:extLst>
              <a:ext uri="{FF2B5EF4-FFF2-40B4-BE49-F238E27FC236}">
                <a16:creationId xmlns:a16="http://schemas.microsoft.com/office/drawing/2014/main" id="{8A90D2C5-A7F9-976B-B5A2-4B702920C4D3}"/>
              </a:ext>
            </a:extLst>
          </p:cNvPr>
          <p:cNvSpPr>
            <a:spLocks noGrp="1"/>
          </p:cNvSpPr>
          <p:nvPr>
            <p:ph idx="1"/>
          </p:nvPr>
        </p:nvSpPr>
        <p:spPr>
          <a:xfrm>
            <a:off x="699655" y="569479"/>
            <a:ext cx="10515600" cy="5748194"/>
          </a:xfrm>
        </p:spPr>
        <p:txBody>
          <a:bodyPr/>
          <a:lstStyle/>
          <a:p>
            <a:r>
              <a:rPr lang="en-US" dirty="0"/>
              <a:t>1945 – 1970 Despite the advancement of modern communications – Radio, TV, Telephone mail volume grew</a:t>
            </a:r>
          </a:p>
          <a:p>
            <a:pPr lvl="2"/>
            <a:r>
              <a:rPr lang="en-US" dirty="0"/>
              <a:t>1945 -38 Billion pieces                      1970 -70 Billion pieces</a:t>
            </a:r>
          </a:p>
          <a:p>
            <a:pPr lvl="2"/>
            <a:r>
              <a:rPr lang="en-US" dirty="0"/>
              <a:t>Cheaper to send a letter than talk on the telephone</a:t>
            </a:r>
          </a:p>
          <a:p>
            <a:r>
              <a:rPr lang="en-US" dirty="0"/>
              <a:t>After WW II reliance on rail travel was waning</a:t>
            </a:r>
          </a:p>
          <a:p>
            <a:pPr lvl="1"/>
            <a:r>
              <a:rPr lang="en-US" dirty="0"/>
              <a:t>1920 – 80% of intercity passenger train travel</a:t>
            </a:r>
          </a:p>
          <a:p>
            <a:pPr lvl="1"/>
            <a:r>
              <a:rPr lang="en-US" dirty="0"/>
              <a:t>1949 – Down to 8%</a:t>
            </a:r>
          </a:p>
          <a:p>
            <a:pPr lvl="1"/>
            <a:r>
              <a:rPr lang="en-US" dirty="0"/>
              <a:t>1957 – Down to 4%</a:t>
            </a:r>
          </a:p>
          <a:p>
            <a:pPr lvl="1"/>
            <a:r>
              <a:rPr lang="en-US" dirty="0"/>
              <a:t>By 1969 Americas operational railways had dwindled down from 208,517 miles of track to just 54,000 miles of track</a:t>
            </a:r>
          </a:p>
          <a:p>
            <a:pPr lvl="2"/>
            <a:r>
              <a:rPr lang="en-US" dirty="0"/>
              <a:t>Rail long distance passenger transportation was collapsing </a:t>
            </a:r>
          </a:p>
          <a:p>
            <a:pPr lvl="2"/>
            <a:r>
              <a:rPr lang="en-US" dirty="0"/>
              <a:t>Rail transportation becoming freight oriented.</a:t>
            </a:r>
          </a:p>
          <a:p>
            <a:pPr lvl="2"/>
            <a:r>
              <a:rPr lang="en-US" dirty="0"/>
              <a:t>Lost revenue caused bankruptcies and consolidation</a:t>
            </a:r>
          </a:p>
          <a:p>
            <a:pPr lvl="1"/>
            <a:r>
              <a:rPr lang="en-US" dirty="0"/>
              <a:t>This meant a major embrace of mail transportation via highways</a:t>
            </a:r>
          </a:p>
          <a:p>
            <a:pPr lvl="2"/>
            <a:endParaRPr lang="en-US" dirty="0"/>
          </a:p>
          <a:p>
            <a:pPr lvl="2"/>
            <a:endParaRPr lang="en-US" dirty="0"/>
          </a:p>
          <a:p>
            <a:pPr lvl="2"/>
            <a:endParaRPr lang="en-US" dirty="0"/>
          </a:p>
        </p:txBody>
      </p:sp>
    </p:spTree>
    <p:extLst>
      <p:ext uri="{BB962C8B-B14F-4D97-AF65-F5344CB8AC3E}">
        <p14:creationId xmlns:p14="http://schemas.microsoft.com/office/powerpoint/2010/main" val="322128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8D47E7-45DF-6290-E709-C9D9949C37A2}"/>
              </a:ext>
            </a:extLst>
          </p:cNvPr>
          <p:cNvSpPr>
            <a:spLocks noGrp="1"/>
          </p:cNvSpPr>
          <p:nvPr>
            <p:ph idx="1"/>
          </p:nvPr>
        </p:nvSpPr>
        <p:spPr>
          <a:xfrm>
            <a:off x="838200" y="508000"/>
            <a:ext cx="10515600" cy="5668963"/>
          </a:xfrm>
        </p:spPr>
        <p:txBody>
          <a:bodyPr/>
          <a:lstStyle/>
          <a:p>
            <a:r>
              <a:rPr lang="en-US" dirty="0"/>
              <a:t>Embracing the nation's highways for the transport of mail brought new challenge</a:t>
            </a:r>
          </a:p>
          <a:p>
            <a:pPr lvl="1"/>
            <a:r>
              <a:rPr lang="en-US" dirty="0"/>
              <a:t>Back to the Hub and Spoke method of sorting mail</a:t>
            </a:r>
          </a:p>
          <a:p>
            <a:pPr lvl="1"/>
            <a:r>
              <a:rPr lang="en-US" dirty="0"/>
              <a:t>Build new mail processing centers</a:t>
            </a:r>
          </a:p>
          <a:p>
            <a:pPr lvl="1"/>
            <a:r>
              <a:rPr lang="en-US" dirty="0"/>
              <a:t>Major challenge was existing postal infrastructure</a:t>
            </a:r>
          </a:p>
          <a:p>
            <a:pPr lvl="2"/>
            <a:r>
              <a:rPr lang="en-US" dirty="0"/>
              <a:t>Central offices in urban centers had no loading docks for trucks</a:t>
            </a:r>
          </a:p>
          <a:p>
            <a:pPr lvl="1"/>
            <a:r>
              <a:rPr lang="en-US" dirty="0"/>
              <a:t>Years of national crisis along with </a:t>
            </a:r>
          </a:p>
          <a:p>
            <a:pPr lvl="2"/>
            <a:r>
              <a:rPr lang="en-US" dirty="0"/>
              <a:t>Bare bones appropriations</a:t>
            </a:r>
          </a:p>
          <a:p>
            <a:pPr lvl="2"/>
            <a:r>
              <a:rPr lang="en-US" dirty="0"/>
              <a:t>Years of deficit spending</a:t>
            </a:r>
          </a:p>
          <a:p>
            <a:pPr lvl="1"/>
            <a:r>
              <a:rPr lang="en-US" dirty="0"/>
              <a:t>Congress was more interested in funding post war defense contracts</a:t>
            </a:r>
          </a:p>
          <a:p>
            <a:pPr lvl="1"/>
            <a:r>
              <a:rPr lang="en-US" dirty="0"/>
              <a:t>This led to the Post hiring more people than investing in automation costs</a:t>
            </a:r>
          </a:p>
          <a:p>
            <a:pPr lvl="1"/>
            <a:endParaRPr lang="en-US" dirty="0"/>
          </a:p>
          <a:p>
            <a:pPr lvl="1"/>
            <a:endParaRPr lang="en-US" dirty="0"/>
          </a:p>
          <a:p>
            <a:pPr lvl="2"/>
            <a:endParaRPr lang="en-US" dirty="0"/>
          </a:p>
        </p:txBody>
      </p:sp>
    </p:spTree>
    <p:extLst>
      <p:ext uri="{BB962C8B-B14F-4D97-AF65-F5344CB8AC3E}">
        <p14:creationId xmlns:p14="http://schemas.microsoft.com/office/powerpoint/2010/main" val="3684213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7A628E-76DD-2FB3-6736-5815D24E0DAF}"/>
              </a:ext>
            </a:extLst>
          </p:cNvPr>
          <p:cNvSpPr>
            <a:spLocks noGrp="1"/>
          </p:cNvSpPr>
          <p:nvPr>
            <p:ph idx="1"/>
          </p:nvPr>
        </p:nvSpPr>
        <p:spPr>
          <a:xfrm>
            <a:off x="838200" y="480291"/>
            <a:ext cx="10515600" cy="5696672"/>
          </a:xfrm>
        </p:spPr>
        <p:txBody>
          <a:bodyPr/>
          <a:lstStyle/>
          <a:p>
            <a:r>
              <a:rPr lang="en-US" dirty="0"/>
              <a:t>1961 – the US Post Office was the worlds largest buyer of transportation services</a:t>
            </a:r>
          </a:p>
          <a:p>
            <a:pPr lvl="1"/>
            <a:r>
              <a:rPr lang="en-US" dirty="0"/>
              <a:t>No CPA</a:t>
            </a:r>
          </a:p>
          <a:p>
            <a:pPr lvl="1"/>
            <a:r>
              <a:rPr lang="en-US" dirty="0"/>
              <a:t>No operating statements</a:t>
            </a:r>
          </a:p>
          <a:p>
            <a:pPr lvl="1"/>
            <a:r>
              <a:rPr lang="en-US" dirty="0"/>
              <a:t>Transportation costs had not been examined in 25 years</a:t>
            </a:r>
          </a:p>
          <a:p>
            <a:pPr lvl="1"/>
            <a:r>
              <a:rPr lang="en-US" dirty="0"/>
              <a:t>Primarily a seat of the pants operation</a:t>
            </a:r>
          </a:p>
          <a:p>
            <a:pPr lvl="1"/>
            <a:r>
              <a:rPr lang="en-US" dirty="0"/>
              <a:t>The average post office was 50 years old</a:t>
            </a:r>
          </a:p>
          <a:p>
            <a:r>
              <a:rPr lang="en-US" dirty="0"/>
              <a:t>1960’s Post Master Author Summerfield an Eisenhower appointee</a:t>
            </a:r>
          </a:p>
          <a:p>
            <a:pPr lvl="1"/>
            <a:r>
              <a:rPr lang="en-US" dirty="0"/>
              <a:t>Took on automation</a:t>
            </a:r>
          </a:p>
          <a:p>
            <a:pPr lvl="1"/>
            <a:r>
              <a:rPr lang="en-US" dirty="0"/>
              <a:t>Contracted with Pitney Bowes</a:t>
            </a:r>
          </a:p>
          <a:p>
            <a:pPr lvl="1"/>
            <a:r>
              <a:rPr lang="en-US" dirty="0"/>
              <a:t>Burroughs</a:t>
            </a:r>
          </a:p>
          <a:p>
            <a:pPr lvl="1"/>
            <a:r>
              <a:rPr lang="en-US" dirty="0"/>
              <a:t>Modernized the Detroit's mail post office into a showcase for the future</a:t>
            </a:r>
          </a:p>
          <a:p>
            <a:pPr lvl="1"/>
            <a:endParaRPr lang="en-US" dirty="0"/>
          </a:p>
        </p:txBody>
      </p:sp>
    </p:spTree>
    <p:extLst>
      <p:ext uri="{BB962C8B-B14F-4D97-AF65-F5344CB8AC3E}">
        <p14:creationId xmlns:p14="http://schemas.microsoft.com/office/powerpoint/2010/main" val="357085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65A8D-10CD-5629-F934-0231BC3BF531}"/>
              </a:ext>
            </a:extLst>
          </p:cNvPr>
          <p:cNvSpPr>
            <a:spLocks noGrp="1"/>
          </p:cNvSpPr>
          <p:nvPr>
            <p:ph type="ctrTitle"/>
          </p:nvPr>
        </p:nvSpPr>
        <p:spPr/>
        <p:txBody>
          <a:bodyPr/>
          <a:lstStyle/>
          <a:p>
            <a:r>
              <a:rPr lang="en-US" dirty="0"/>
              <a:t>Origins of Postal Services in America</a:t>
            </a:r>
          </a:p>
        </p:txBody>
      </p:sp>
    </p:spTree>
    <p:extLst>
      <p:ext uri="{BB962C8B-B14F-4D97-AF65-F5344CB8AC3E}">
        <p14:creationId xmlns:p14="http://schemas.microsoft.com/office/powerpoint/2010/main" val="422227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649B03-765C-E435-44F4-0191E02E5E6D}"/>
              </a:ext>
            </a:extLst>
          </p:cNvPr>
          <p:cNvSpPr>
            <a:spLocks noGrp="1"/>
          </p:cNvSpPr>
          <p:nvPr>
            <p:ph idx="1"/>
          </p:nvPr>
        </p:nvSpPr>
        <p:spPr>
          <a:xfrm>
            <a:off x="838200" y="591127"/>
            <a:ext cx="10515600" cy="5585836"/>
          </a:xfrm>
        </p:spPr>
        <p:txBody>
          <a:bodyPr>
            <a:normAutofit fontScale="92500"/>
          </a:bodyPr>
          <a:lstStyle/>
          <a:p>
            <a:r>
              <a:rPr lang="en-US" dirty="0"/>
              <a:t>1959 – 1960 Brief experiment with Speed Mail based on FAX service</a:t>
            </a:r>
          </a:p>
          <a:p>
            <a:pPr lvl="1"/>
            <a:r>
              <a:rPr lang="en-US" dirty="0"/>
              <a:t>Documents transmitted from office to Office, printed and delivered</a:t>
            </a:r>
          </a:p>
          <a:p>
            <a:pPr lvl="1"/>
            <a:r>
              <a:rPr lang="en-US" dirty="0"/>
              <a:t>Halted by complaints from lobby (air, rail and Western Union)</a:t>
            </a:r>
          </a:p>
          <a:p>
            <a:r>
              <a:rPr lang="en-US" dirty="0"/>
              <a:t>1961 – Introduction of the ZIP Code (Zone Improvement Plan)</a:t>
            </a:r>
          </a:p>
          <a:p>
            <a:pPr lvl="1"/>
            <a:r>
              <a:rPr lang="en-US" dirty="0"/>
              <a:t>Digits 1, 2 and 3 identify an areas central mail facility</a:t>
            </a:r>
          </a:p>
          <a:p>
            <a:pPr lvl="1"/>
            <a:r>
              <a:rPr lang="en-US" dirty="0"/>
              <a:t>Digits 4 and 5 identify either a certain post office or in larger cities a postal zone</a:t>
            </a:r>
          </a:p>
          <a:p>
            <a:pPr lvl="2"/>
            <a:r>
              <a:rPr lang="en-US" dirty="0"/>
              <a:t>Facilitated “Work Sharing”   &gt;&gt;&gt;&gt; </a:t>
            </a:r>
            <a:r>
              <a:rPr lang="en-US" dirty="0">
                <a:solidFill>
                  <a:srgbClr val="FF0000"/>
                </a:solidFill>
              </a:rPr>
              <a:t>EXPLAIN</a:t>
            </a:r>
            <a:r>
              <a:rPr lang="en-US" dirty="0"/>
              <a:t>&lt;&lt;&lt;&lt;&lt;</a:t>
            </a:r>
          </a:p>
          <a:p>
            <a:pPr lvl="2"/>
            <a:r>
              <a:rPr lang="en-US" dirty="0"/>
              <a:t>Additional digits added in 1978</a:t>
            </a:r>
          </a:p>
          <a:p>
            <a:pPr lvl="1"/>
            <a:r>
              <a:rPr lang="en-US" dirty="0"/>
              <a:t> By 1965 Optical Character Readers were being put into place</a:t>
            </a:r>
          </a:p>
          <a:p>
            <a:pPr lvl="1"/>
            <a:r>
              <a:rPr lang="en-US" dirty="0"/>
              <a:t>1966 During the chaos of the civil rights movement and the Vietnam War the Old Main Chicago Post Office Operations melted down</a:t>
            </a:r>
          </a:p>
          <a:p>
            <a:pPr lvl="2"/>
            <a:r>
              <a:rPr lang="en-US" dirty="0"/>
              <a:t>10 million pieces of mail choked operations, stacked up everywhere in halls, basements, into the streets… </a:t>
            </a:r>
          </a:p>
          <a:p>
            <a:pPr lvl="2"/>
            <a:r>
              <a:rPr lang="en-US" dirty="0"/>
              <a:t>Mostly 3</a:t>
            </a:r>
            <a:r>
              <a:rPr lang="en-US" baseline="30000" dirty="0"/>
              <a:t>rd</a:t>
            </a:r>
            <a:r>
              <a:rPr lang="en-US" dirty="0"/>
              <a:t> class mail</a:t>
            </a:r>
          </a:p>
          <a:p>
            <a:pPr lvl="2"/>
            <a:r>
              <a:rPr lang="en-US" dirty="0"/>
              <a:t>Shutdown for 3 weeks</a:t>
            </a:r>
          </a:p>
          <a:p>
            <a:pPr marL="457200" lvl="1" indent="0">
              <a:buNone/>
            </a:pPr>
            <a:endParaRPr lang="en-US" dirty="0"/>
          </a:p>
          <a:p>
            <a:endParaRPr lang="en-US" dirty="0"/>
          </a:p>
        </p:txBody>
      </p:sp>
    </p:spTree>
    <p:extLst>
      <p:ext uri="{BB962C8B-B14F-4D97-AF65-F5344CB8AC3E}">
        <p14:creationId xmlns:p14="http://schemas.microsoft.com/office/powerpoint/2010/main" val="705334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31F02E-E91F-2884-BA31-744C960186D4}"/>
              </a:ext>
            </a:extLst>
          </p:cNvPr>
          <p:cNvSpPr>
            <a:spLocks noGrp="1"/>
          </p:cNvSpPr>
          <p:nvPr>
            <p:ph idx="1"/>
          </p:nvPr>
        </p:nvSpPr>
        <p:spPr>
          <a:xfrm>
            <a:off x="838200" y="471054"/>
            <a:ext cx="10515600" cy="5920509"/>
          </a:xfrm>
        </p:spPr>
        <p:txBody>
          <a:bodyPr/>
          <a:lstStyle/>
          <a:p>
            <a:r>
              <a:rPr lang="en-US" dirty="0"/>
              <a:t>1960’s – 1970’s During Vietnam War and Civil Rights unrest</a:t>
            </a:r>
          </a:p>
          <a:p>
            <a:pPr lvl="1"/>
            <a:r>
              <a:rPr lang="en-US" dirty="0"/>
              <a:t>Over 700,000 Postal employees handling 79 Billion pieces of mail</a:t>
            </a:r>
          </a:p>
          <a:p>
            <a:pPr lvl="1"/>
            <a:r>
              <a:rPr lang="en-US" dirty="0"/>
              <a:t>Operating at a $1.3 billion deficit</a:t>
            </a:r>
          </a:p>
          <a:p>
            <a:r>
              <a:rPr lang="en-US" dirty="0"/>
              <a:t>1968 The president appointed a commission that issue a 212 page report titled “Towards Postal Excellence”</a:t>
            </a:r>
          </a:p>
          <a:p>
            <a:pPr lvl="1"/>
            <a:r>
              <a:rPr lang="en-US" dirty="0"/>
              <a:t>Emphasized that todays Post Office had become a business</a:t>
            </a:r>
          </a:p>
          <a:p>
            <a:pPr lvl="2"/>
            <a:r>
              <a:rPr lang="en-US" dirty="0"/>
              <a:t>Should be treated as a government owned corporation</a:t>
            </a:r>
          </a:p>
          <a:p>
            <a:pPr lvl="2"/>
            <a:r>
              <a:rPr lang="en-US" dirty="0"/>
              <a:t>Should be market driven</a:t>
            </a:r>
          </a:p>
          <a:p>
            <a:pPr lvl="2"/>
            <a:r>
              <a:rPr lang="en-US" dirty="0"/>
              <a:t>Should be supported by revenue from its customers, not taxpayers</a:t>
            </a:r>
          </a:p>
          <a:p>
            <a:pPr lvl="2"/>
            <a:r>
              <a:rPr lang="en-US" dirty="0"/>
              <a:t>Not actually privatized (</a:t>
            </a:r>
            <a:r>
              <a:rPr lang="en-US" dirty="0">
                <a:solidFill>
                  <a:srgbClr val="FF0000"/>
                </a:solidFill>
              </a:rPr>
              <a:t>yet</a:t>
            </a:r>
            <a:r>
              <a:rPr lang="en-US" dirty="0"/>
              <a:t>) because only the federal government could handle the finances needed the sustain it</a:t>
            </a:r>
          </a:p>
          <a:p>
            <a:pPr lvl="2"/>
            <a:r>
              <a:rPr lang="en-US" dirty="0"/>
              <a:t>It should be run by a board of directors</a:t>
            </a:r>
          </a:p>
          <a:p>
            <a:pPr lvl="3"/>
            <a:r>
              <a:rPr lang="en-US" dirty="0"/>
              <a:t>Set postage rates</a:t>
            </a:r>
          </a:p>
          <a:p>
            <a:pPr lvl="3"/>
            <a:r>
              <a:rPr lang="en-US" dirty="0"/>
              <a:t>Employees receive the right to collective bargaining but not to strike</a:t>
            </a:r>
          </a:p>
          <a:p>
            <a:pPr lvl="3"/>
            <a:r>
              <a:rPr lang="en-US" dirty="0"/>
              <a:t>Operate on a balanced budget while maintaining universal service to every American everywhere for the same low price</a:t>
            </a:r>
          </a:p>
        </p:txBody>
      </p:sp>
    </p:spTree>
    <p:extLst>
      <p:ext uri="{BB962C8B-B14F-4D97-AF65-F5344CB8AC3E}">
        <p14:creationId xmlns:p14="http://schemas.microsoft.com/office/powerpoint/2010/main" val="1288198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9E0FE5-5F5F-5AD9-7F99-4A05CEEC06DC}"/>
              </a:ext>
            </a:extLst>
          </p:cNvPr>
          <p:cNvSpPr>
            <a:spLocks noGrp="1"/>
          </p:cNvSpPr>
          <p:nvPr>
            <p:ph idx="1"/>
          </p:nvPr>
        </p:nvSpPr>
        <p:spPr>
          <a:xfrm>
            <a:off x="838200" y="526473"/>
            <a:ext cx="10515600" cy="5650490"/>
          </a:xfrm>
        </p:spPr>
        <p:txBody>
          <a:bodyPr>
            <a:normAutofit fontScale="92500" lnSpcReduction="10000"/>
          </a:bodyPr>
          <a:lstStyle/>
          <a:p>
            <a:r>
              <a:rPr lang="en-US" dirty="0"/>
              <a:t>1970 – Very Volatile year for the Post Office</a:t>
            </a:r>
          </a:p>
          <a:p>
            <a:pPr lvl="1"/>
            <a:r>
              <a:rPr lang="en-US" dirty="0"/>
              <a:t>Nation wide strike in March shut down much of the nations mail</a:t>
            </a:r>
          </a:p>
          <a:p>
            <a:pPr lvl="2"/>
            <a:r>
              <a:rPr lang="en-US" dirty="0"/>
              <a:t>Average letter carrier earned barley $6,000 per year which was below the national median income of $7,500</a:t>
            </a:r>
          </a:p>
          <a:p>
            <a:pPr lvl="2"/>
            <a:r>
              <a:rPr lang="en-US" dirty="0"/>
              <a:t>After 21 years the top salary peaked at $8,000</a:t>
            </a:r>
          </a:p>
          <a:p>
            <a:pPr lvl="2"/>
            <a:r>
              <a:rPr lang="en-US" dirty="0"/>
              <a:t>The impact affected business, stock market, every citizen, draft notices, ….</a:t>
            </a:r>
          </a:p>
          <a:p>
            <a:r>
              <a:rPr lang="en-US" dirty="0"/>
              <a:t>1970 - Nixon signed Postal Reorganization Act</a:t>
            </a:r>
          </a:p>
          <a:p>
            <a:pPr lvl="1"/>
            <a:r>
              <a:rPr lang="en-US" dirty="0"/>
              <a:t>Downgraded from a cabinet position</a:t>
            </a:r>
          </a:p>
          <a:p>
            <a:pPr lvl="1"/>
            <a:r>
              <a:rPr lang="en-US" dirty="0"/>
              <a:t>Run by a board of governors nominated by the president and confirmed by the Senate( today with the Senates advice and consent)</a:t>
            </a:r>
          </a:p>
          <a:p>
            <a:pPr lvl="2"/>
            <a:r>
              <a:rPr lang="en-US" dirty="0"/>
              <a:t>The board appoints the Postmaster General</a:t>
            </a:r>
          </a:p>
          <a:p>
            <a:pPr lvl="2"/>
            <a:r>
              <a:rPr lang="en-US" dirty="0"/>
              <a:t>Renamed into the </a:t>
            </a:r>
            <a:r>
              <a:rPr lang="en-US" b="1" dirty="0"/>
              <a:t>United States Postal Service (USPS)</a:t>
            </a:r>
          </a:p>
          <a:p>
            <a:pPr lvl="2"/>
            <a:r>
              <a:rPr lang="en-US" dirty="0"/>
              <a:t>Designated an “independent establishment of the executive branch”</a:t>
            </a:r>
          </a:p>
          <a:p>
            <a:pPr lvl="2"/>
            <a:r>
              <a:rPr lang="en-US" dirty="0"/>
              <a:t>Eliminated the Spoils system</a:t>
            </a:r>
          </a:p>
          <a:p>
            <a:pPr lvl="2"/>
            <a:r>
              <a:rPr lang="en-US" dirty="0"/>
              <a:t>Postal revenues were appropriated to a new Postal Service Fund </a:t>
            </a:r>
          </a:p>
          <a:p>
            <a:pPr lvl="3"/>
            <a:r>
              <a:rPr lang="en-US" dirty="0"/>
              <a:t>The USPS could use as needed without asking Congress</a:t>
            </a:r>
          </a:p>
          <a:p>
            <a:pPr lvl="2"/>
            <a:r>
              <a:rPr lang="en-US" dirty="0"/>
              <a:t>Authorized the USPS to borrow money to bring its buildings and equipment into the 20</a:t>
            </a:r>
            <a:r>
              <a:rPr lang="en-US" baseline="30000" dirty="0"/>
              <a:t>th</a:t>
            </a:r>
            <a:r>
              <a:rPr lang="en-US" dirty="0"/>
              <a:t> century</a:t>
            </a:r>
          </a:p>
        </p:txBody>
      </p:sp>
    </p:spTree>
    <p:extLst>
      <p:ext uri="{BB962C8B-B14F-4D97-AF65-F5344CB8AC3E}">
        <p14:creationId xmlns:p14="http://schemas.microsoft.com/office/powerpoint/2010/main" val="32918690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0DF5AA-B59F-7019-0640-7E79F4FB867C}"/>
              </a:ext>
            </a:extLst>
          </p:cNvPr>
          <p:cNvSpPr>
            <a:spLocks noGrp="1"/>
          </p:cNvSpPr>
          <p:nvPr>
            <p:ph idx="1"/>
          </p:nvPr>
        </p:nvSpPr>
        <p:spPr>
          <a:xfrm>
            <a:off x="838200" y="415636"/>
            <a:ext cx="10515600" cy="5761327"/>
          </a:xfrm>
        </p:spPr>
        <p:txBody>
          <a:bodyPr>
            <a:normAutofit lnSpcReduction="10000"/>
          </a:bodyPr>
          <a:lstStyle/>
          <a:p>
            <a:r>
              <a:rPr lang="en-US" dirty="0"/>
              <a:t>For the rest of the 20</a:t>
            </a:r>
            <a:r>
              <a:rPr lang="en-US" baseline="30000" dirty="0"/>
              <a:t>th</a:t>
            </a:r>
            <a:r>
              <a:rPr lang="en-US" dirty="0"/>
              <a:t> century performance improved </a:t>
            </a:r>
          </a:p>
          <a:p>
            <a:r>
              <a:rPr lang="en-US" dirty="0"/>
              <a:t>The USPS supported itself at stable prices between the 1980’s and 2007 without any tax dollars</a:t>
            </a:r>
          </a:p>
          <a:p>
            <a:r>
              <a:rPr lang="en-US" dirty="0"/>
              <a:t>Supporting a huge middle class workforce </a:t>
            </a:r>
          </a:p>
          <a:p>
            <a:r>
              <a:rPr lang="en-US" dirty="0"/>
              <a:t>Computerization now handled 40 million address changes per year that were previously done manually</a:t>
            </a:r>
          </a:p>
          <a:p>
            <a:r>
              <a:rPr lang="en-US" dirty="0"/>
              <a:t>The </a:t>
            </a:r>
            <a:r>
              <a:rPr lang="en-US" dirty="0">
                <a:solidFill>
                  <a:srgbClr val="FF0000"/>
                </a:solidFill>
              </a:rPr>
              <a:t>Big Glitch </a:t>
            </a:r>
            <a:r>
              <a:rPr lang="en-US" dirty="0"/>
              <a:t>however was that management was stuck on moving mail and balancing books not on embracing new technologies which was also influenced by special interest lobbies to shut </a:t>
            </a:r>
            <a:r>
              <a:rPr lang="en-US"/>
              <a:t>efforts down</a:t>
            </a:r>
            <a:endParaRPr lang="en-US" dirty="0"/>
          </a:p>
          <a:p>
            <a:pPr lvl="1"/>
            <a:r>
              <a:rPr lang="en-US" dirty="0"/>
              <a:t>Email</a:t>
            </a:r>
          </a:p>
          <a:p>
            <a:pPr lvl="1"/>
            <a:r>
              <a:rPr lang="en-US" dirty="0"/>
              <a:t>Internet</a:t>
            </a:r>
          </a:p>
          <a:p>
            <a:pPr lvl="1"/>
            <a:r>
              <a:rPr lang="en-US" dirty="0"/>
              <a:t>Photocopiers</a:t>
            </a:r>
          </a:p>
          <a:p>
            <a:pPr lvl="1"/>
            <a:r>
              <a:rPr lang="en-US" dirty="0"/>
              <a:t>Ecommerce </a:t>
            </a:r>
          </a:p>
          <a:p>
            <a:pPr lvl="1"/>
            <a:endParaRPr lang="en-US" dirty="0"/>
          </a:p>
          <a:p>
            <a:endParaRPr lang="en-US" dirty="0"/>
          </a:p>
        </p:txBody>
      </p:sp>
    </p:spTree>
    <p:extLst>
      <p:ext uri="{BB962C8B-B14F-4D97-AF65-F5344CB8AC3E}">
        <p14:creationId xmlns:p14="http://schemas.microsoft.com/office/powerpoint/2010/main" val="3210831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A9EE56-F06F-231F-D288-2F965C67C3C0}"/>
              </a:ext>
            </a:extLst>
          </p:cNvPr>
          <p:cNvSpPr>
            <a:spLocks noGrp="1"/>
          </p:cNvSpPr>
          <p:nvPr>
            <p:ph idx="1"/>
          </p:nvPr>
        </p:nvSpPr>
        <p:spPr>
          <a:xfrm>
            <a:off x="838200" y="424873"/>
            <a:ext cx="10515600" cy="5752090"/>
          </a:xfrm>
        </p:spPr>
        <p:txBody>
          <a:bodyPr/>
          <a:lstStyle/>
          <a:p>
            <a:r>
              <a:rPr lang="en-US" dirty="0"/>
              <a:t>2001 – 2009 G W Bush and the 2006 Postal Act</a:t>
            </a:r>
          </a:p>
          <a:p>
            <a:pPr lvl="1"/>
            <a:r>
              <a:rPr lang="en-US" dirty="0"/>
              <a:t>GAO Report “Embracing the Future: Making the Tough Choices to Preserve Universal Mail service”</a:t>
            </a:r>
          </a:p>
          <a:p>
            <a:pPr lvl="1"/>
            <a:r>
              <a:rPr lang="en-US" dirty="0"/>
              <a:t>Conclusion:</a:t>
            </a:r>
          </a:p>
          <a:p>
            <a:pPr lvl="2"/>
            <a:r>
              <a:rPr lang="en-US" dirty="0"/>
              <a:t>The post’s efforts innovate had been “largely disappointing”</a:t>
            </a:r>
          </a:p>
          <a:p>
            <a:pPr lvl="2"/>
            <a:r>
              <a:rPr lang="en-US" dirty="0"/>
              <a:t>Recommended that the USPS be required to focus on its core Mission</a:t>
            </a:r>
          </a:p>
          <a:p>
            <a:pPr lvl="3"/>
            <a:r>
              <a:rPr lang="en-US" dirty="0"/>
              <a:t>Delivery of letters, newspapers, magazines, advertising mail, and parcels</a:t>
            </a:r>
          </a:p>
          <a:p>
            <a:pPr lvl="3"/>
            <a:r>
              <a:rPr lang="en-US" dirty="0"/>
              <a:t>Some exceptions like expediting passports were allowed</a:t>
            </a:r>
          </a:p>
          <a:p>
            <a:pPr lvl="1"/>
            <a:r>
              <a:rPr lang="en-US" dirty="0"/>
              <a:t>Required the USPS to prefund (for 75 years) retiree health care benefits earned by its employees</a:t>
            </a:r>
          </a:p>
          <a:p>
            <a:pPr lvl="2"/>
            <a:r>
              <a:rPr lang="en-US" dirty="0"/>
              <a:t>Starting in 2007 the USPS was ordered to pay the US treasury $5.5 billion annually for 10 years</a:t>
            </a:r>
          </a:p>
          <a:p>
            <a:pPr lvl="2"/>
            <a:r>
              <a:rPr lang="en-US" dirty="0"/>
              <a:t>The service began reporting huge annual deficits that same year</a:t>
            </a:r>
          </a:p>
          <a:p>
            <a:pPr lvl="2"/>
            <a:r>
              <a:rPr lang="en-US" dirty="0"/>
              <a:t>Since 2011 the USPS has defaulted in these payments</a:t>
            </a:r>
          </a:p>
          <a:p>
            <a:pPr lvl="3"/>
            <a:r>
              <a:rPr lang="en-US" dirty="0"/>
              <a:t>Efforts to reduce them to a more manageable level have been complicated by various legislators</a:t>
            </a:r>
          </a:p>
        </p:txBody>
      </p:sp>
    </p:spTree>
    <p:extLst>
      <p:ext uri="{BB962C8B-B14F-4D97-AF65-F5344CB8AC3E}">
        <p14:creationId xmlns:p14="http://schemas.microsoft.com/office/powerpoint/2010/main" val="28561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descr="Global logistics">
            <a:extLst>
              <a:ext uri="{FF2B5EF4-FFF2-40B4-BE49-F238E27FC236}">
                <a16:creationId xmlns:a16="http://schemas.microsoft.com/office/drawing/2014/main" id="{BCAC74F5-B315-B884-FA7F-1A618E1F7ECD}"/>
              </a:ext>
            </a:extLst>
          </p:cNvPr>
          <p:cNvSpPr/>
          <p:nvPr/>
        </p:nvSpPr>
        <p:spPr>
          <a:xfrm>
            <a:off x="4485250" y="989593"/>
            <a:ext cx="5959230" cy="5012137"/>
          </a:xfrm>
          <a:prstGeom prst="rect">
            <a:avLst/>
          </a:prstGeom>
          <a:blipFill>
            <a:blip r:embed="rId2" cstate="print">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5" name="Group 4">
            <a:extLst>
              <a:ext uri="{FF2B5EF4-FFF2-40B4-BE49-F238E27FC236}">
                <a16:creationId xmlns:a16="http://schemas.microsoft.com/office/drawing/2014/main" id="{55C0C46F-75EE-C39D-3333-3BBA7F12806E}"/>
              </a:ext>
            </a:extLst>
          </p:cNvPr>
          <p:cNvGrpSpPr/>
          <p:nvPr/>
        </p:nvGrpSpPr>
        <p:grpSpPr>
          <a:xfrm>
            <a:off x="893458" y="1859280"/>
            <a:ext cx="2977502" cy="2977502"/>
            <a:chOff x="7107595" y="1973509"/>
            <a:chExt cx="1163134" cy="1163134"/>
          </a:xfrm>
        </p:grpSpPr>
        <p:sp>
          <p:nvSpPr>
            <p:cNvPr id="6" name="Rectangle 5">
              <a:extLst>
                <a:ext uri="{FF2B5EF4-FFF2-40B4-BE49-F238E27FC236}">
                  <a16:creationId xmlns:a16="http://schemas.microsoft.com/office/drawing/2014/main" id="{C9A98A28-81F5-B033-57B7-1EF246766D90}"/>
                </a:ext>
              </a:extLst>
            </p:cNvPr>
            <p:cNvSpPr/>
            <p:nvPr/>
          </p:nvSpPr>
          <p:spPr>
            <a:xfrm>
              <a:off x="7107595" y="1973509"/>
              <a:ext cx="1163134" cy="116313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7" name="TextBox 6">
              <a:extLst>
                <a:ext uri="{FF2B5EF4-FFF2-40B4-BE49-F238E27FC236}">
                  <a16:creationId xmlns:a16="http://schemas.microsoft.com/office/drawing/2014/main" id="{0DDCEE8C-F1F9-90AE-5574-C539015635C6}"/>
                </a:ext>
              </a:extLst>
            </p:cNvPr>
            <p:cNvSpPr txBox="1"/>
            <p:nvPr/>
          </p:nvSpPr>
          <p:spPr>
            <a:xfrm>
              <a:off x="7107595" y="1973509"/>
              <a:ext cx="1163134" cy="11631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kern="1200" dirty="0"/>
                <a:t>Modern Vehicles and Airplanes</a:t>
              </a:r>
            </a:p>
            <a:p>
              <a:pPr marL="57150" lvl="1" indent="-57150" algn="l" defTabSz="311150">
                <a:lnSpc>
                  <a:spcPct val="90000"/>
                </a:lnSpc>
                <a:spcBef>
                  <a:spcPct val="0"/>
                </a:spcBef>
                <a:spcAft>
                  <a:spcPct val="15000"/>
                </a:spcAft>
                <a:buChar char="•"/>
              </a:pPr>
              <a:r>
                <a:rPr lang="en-US" kern="1200" dirty="0"/>
                <a:t>Modern vehicles and airplanes have further transformed mail delivery methods, enabling swift and efficient distribution nationwide.</a:t>
              </a:r>
            </a:p>
          </p:txBody>
        </p:sp>
      </p:grpSp>
    </p:spTree>
    <p:extLst>
      <p:ext uri="{BB962C8B-B14F-4D97-AF65-F5344CB8AC3E}">
        <p14:creationId xmlns:p14="http://schemas.microsoft.com/office/powerpoint/2010/main" val="4190480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F340-73AD-F52E-297E-C1CDC24B635A}"/>
              </a:ext>
            </a:extLst>
          </p:cNvPr>
          <p:cNvSpPr>
            <a:spLocks noGrp="1"/>
          </p:cNvSpPr>
          <p:nvPr>
            <p:ph type="title"/>
          </p:nvPr>
        </p:nvSpPr>
        <p:spPr/>
        <p:txBody>
          <a:bodyPr/>
          <a:lstStyle/>
          <a:p>
            <a:pPr algn="ctr"/>
            <a:r>
              <a:rPr lang="en-US" dirty="0" err="1"/>
              <a:t>Inovations</a:t>
            </a:r>
            <a:endParaRPr lang="en-US" dirty="0"/>
          </a:p>
        </p:txBody>
      </p:sp>
      <p:sp>
        <p:nvSpPr>
          <p:cNvPr id="4" name="Rectangle 3" descr="Sir James the Rose (Michael Bruce) from an 1886 antique book &quot;British Ballads Old and New&quot; by George Barnett Smith.">
            <a:extLst>
              <a:ext uri="{FF2B5EF4-FFF2-40B4-BE49-F238E27FC236}">
                <a16:creationId xmlns:a16="http://schemas.microsoft.com/office/drawing/2014/main" id="{F8E7D72C-3DDC-5352-BDD3-2A25F5F2556F}"/>
              </a:ext>
            </a:extLst>
          </p:cNvPr>
          <p:cNvSpPr/>
          <p:nvPr/>
        </p:nvSpPr>
        <p:spPr>
          <a:xfrm>
            <a:off x="5440075" y="1779361"/>
            <a:ext cx="5913725" cy="4973864"/>
          </a:xfrm>
          <a:prstGeom prst="rect">
            <a:avLst/>
          </a:prstGeom>
          <a:blipFill>
            <a:blip r:embed="rId2" cstate="print">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5" name="Group 4">
            <a:extLst>
              <a:ext uri="{FF2B5EF4-FFF2-40B4-BE49-F238E27FC236}">
                <a16:creationId xmlns:a16="http://schemas.microsoft.com/office/drawing/2014/main" id="{5A6AD96E-2CD1-2239-1079-621384C43FB6}"/>
              </a:ext>
            </a:extLst>
          </p:cNvPr>
          <p:cNvGrpSpPr/>
          <p:nvPr/>
        </p:nvGrpSpPr>
        <p:grpSpPr>
          <a:xfrm>
            <a:off x="917574" y="2357200"/>
            <a:ext cx="3757849" cy="3757849"/>
            <a:chOff x="462343" y="1973509"/>
            <a:chExt cx="1163134" cy="1163134"/>
          </a:xfrm>
        </p:grpSpPr>
        <p:sp>
          <p:nvSpPr>
            <p:cNvPr id="6" name="Rectangle 5">
              <a:extLst>
                <a:ext uri="{FF2B5EF4-FFF2-40B4-BE49-F238E27FC236}">
                  <a16:creationId xmlns:a16="http://schemas.microsoft.com/office/drawing/2014/main" id="{7E860D24-7E2B-2FD2-53D7-AF7FD6CCB9F8}"/>
                </a:ext>
              </a:extLst>
            </p:cNvPr>
            <p:cNvSpPr/>
            <p:nvPr/>
          </p:nvSpPr>
          <p:spPr>
            <a:xfrm>
              <a:off x="462343" y="1973509"/>
              <a:ext cx="1163134" cy="116313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7" name="TextBox 6">
              <a:extLst>
                <a:ext uri="{FF2B5EF4-FFF2-40B4-BE49-F238E27FC236}">
                  <a16:creationId xmlns:a16="http://schemas.microsoft.com/office/drawing/2014/main" id="{2CA05A03-6509-627F-185E-5D77ECE1876A}"/>
                </a:ext>
              </a:extLst>
            </p:cNvPr>
            <p:cNvSpPr txBox="1"/>
            <p:nvPr/>
          </p:nvSpPr>
          <p:spPr>
            <a:xfrm>
              <a:off x="462343" y="1973509"/>
              <a:ext cx="1163134" cy="11631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marL="57150" lvl="1" indent="-57150" defTabSz="311150">
                <a:lnSpc>
                  <a:spcPct val="90000"/>
                </a:lnSpc>
                <a:spcBef>
                  <a:spcPct val="0"/>
                </a:spcBef>
                <a:spcAft>
                  <a:spcPct val="15000"/>
                </a:spcAft>
                <a:buFontTx/>
                <a:buChar char="•"/>
              </a:pPr>
              <a:r>
                <a:rPr lang="en-US" sz="2400" dirty="0"/>
                <a:t>Horseback Riders</a:t>
              </a:r>
            </a:p>
            <a:p>
              <a:pPr marL="57150" lvl="1" indent="-57150" algn="l" defTabSz="311150">
                <a:lnSpc>
                  <a:spcPct val="90000"/>
                </a:lnSpc>
                <a:spcBef>
                  <a:spcPct val="0"/>
                </a:spcBef>
                <a:spcAft>
                  <a:spcPct val="15000"/>
                </a:spcAft>
                <a:buChar char="•"/>
              </a:pPr>
              <a:r>
                <a:rPr lang="en-US" sz="2400" kern="1200" dirty="0"/>
                <a:t>In the early days, horseback riders were essential for delivering mail across long distances and rough terrains.</a:t>
              </a:r>
            </a:p>
          </p:txBody>
        </p:sp>
      </p:grpSp>
    </p:spTree>
    <p:extLst>
      <p:ext uri="{BB962C8B-B14F-4D97-AF65-F5344CB8AC3E}">
        <p14:creationId xmlns:p14="http://schemas.microsoft.com/office/powerpoint/2010/main" val="9929373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descr="Steamboat Waiting For The Passengers On Pier.">
            <a:extLst>
              <a:ext uri="{FF2B5EF4-FFF2-40B4-BE49-F238E27FC236}">
                <a16:creationId xmlns:a16="http://schemas.microsoft.com/office/drawing/2014/main" id="{24FCCF3D-E444-9C9A-5762-055F152A3C23}"/>
              </a:ext>
            </a:extLst>
          </p:cNvPr>
          <p:cNvSpPr/>
          <p:nvPr/>
        </p:nvSpPr>
        <p:spPr>
          <a:xfrm>
            <a:off x="3334012" y="1899655"/>
            <a:ext cx="3606430" cy="2110911"/>
          </a:xfrm>
          <a:prstGeom prst="rect">
            <a:avLst/>
          </a:prstGeom>
          <a:blipFill>
            <a:blip r:embed="rId2" cstate="print">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6" name="Group 5">
            <a:extLst>
              <a:ext uri="{FF2B5EF4-FFF2-40B4-BE49-F238E27FC236}">
                <a16:creationId xmlns:a16="http://schemas.microsoft.com/office/drawing/2014/main" id="{BA482805-FD74-CADA-979F-9DABDD7551C1}"/>
              </a:ext>
            </a:extLst>
          </p:cNvPr>
          <p:cNvGrpSpPr/>
          <p:nvPr/>
        </p:nvGrpSpPr>
        <p:grpSpPr>
          <a:xfrm>
            <a:off x="838200" y="1899655"/>
            <a:ext cx="2110911" cy="2110911"/>
            <a:chOff x="3784969" y="1973509"/>
            <a:chExt cx="1163134" cy="1163134"/>
          </a:xfrm>
        </p:grpSpPr>
        <p:sp>
          <p:nvSpPr>
            <p:cNvPr id="7" name="Rectangle 6">
              <a:extLst>
                <a:ext uri="{FF2B5EF4-FFF2-40B4-BE49-F238E27FC236}">
                  <a16:creationId xmlns:a16="http://schemas.microsoft.com/office/drawing/2014/main" id="{FCB4F20C-A727-5EA0-1628-D85D4ABB839B}"/>
                </a:ext>
              </a:extLst>
            </p:cNvPr>
            <p:cNvSpPr/>
            <p:nvPr/>
          </p:nvSpPr>
          <p:spPr>
            <a:xfrm>
              <a:off x="3784969" y="1973509"/>
              <a:ext cx="1163134" cy="116313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8" name="TextBox 7">
              <a:extLst>
                <a:ext uri="{FF2B5EF4-FFF2-40B4-BE49-F238E27FC236}">
                  <a16:creationId xmlns:a16="http://schemas.microsoft.com/office/drawing/2014/main" id="{E5BC1578-5A8F-9997-A74B-73717788D556}"/>
                </a:ext>
              </a:extLst>
            </p:cNvPr>
            <p:cNvSpPr txBox="1"/>
            <p:nvPr/>
          </p:nvSpPr>
          <p:spPr>
            <a:xfrm>
              <a:off x="3784969" y="1973509"/>
              <a:ext cx="1163134" cy="11631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1400" kern="1200" dirty="0"/>
                <a:t>Steamships and Railroads</a:t>
              </a:r>
            </a:p>
            <a:p>
              <a:pPr marL="57150" lvl="1" indent="-57150" algn="l" defTabSz="311150">
                <a:lnSpc>
                  <a:spcPct val="90000"/>
                </a:lnSpc>
                <a:spcBef>
                  <a:spcPct val="0"/>
                </a:spcBef>
                <a:spcAft>
                  <a:spcPct val="15000"/>
                </a:spcAft>
                <a:buChar char="•"/>
              </a:pPr>
              <a:r>
                <a:rPr lang="en-US" sz="1400" kern="1200" dirty="0"/>
                <a:t>The introduction of steamships and railroads revolutionized mail delivery, allowing for faster and more reliable service</a:t>
              </a:r>
              <a:r>
                <a:rPr lang="en-US" sz="700" kern="1200" dirty="0"/>
                <a:t>.</a:t>
              </a:r>
            </a:p>
          </p:txBody>
        </p:sp>
      </p:grpSp>
      <p:pic>
        <p:nvPicPr>
          <p:cNvPr id="10" name="Picture 9">
            <a:extLst>
              <a:ext uri="{FF2B5EF4-FFF2-40B4-BE49-F238E27FC236}">
                <a16:creationId xmlns:a16="http://schemas.microsoft.com/office/drawing/2014/main" id="{1101EB97-1E44-6322-132F-B3580A785F9B}"/>
              </a:ext>
            </a:extLst>
          </p:cNvPr>
          <p:cNvPicPr>
            <a:picLocks noChangeAspect="1"/>
          </p:cNvPicPr>
          <p:nvPr/>
        </p:nvPicPr>
        <p:blipFill>
          <a:blip r:embed="rId3"/>
          <a:stretch>
            <a:fillRect/>
          </a:stretch>
        </p:blipFill>
        <p:spPr>
          <a:xfrm>
            <a:off x="7325343" y="1899654"/>
            <a:ext cx="3753374" cy="2110911"/>
          </a:xfrm>
          <a:prstGeom prst="rect">
            <a:avLst/>
          </a:prstGeom>
        </p:spPr>
      </p:pic>
    </p:spTree>
    <p:extLst>
      <p:ext uri="{BB962C8B-B14F-4D97-AF65-F5344CB8AC3E}">
        <p14:creationId xmlns:p14="http://schemas.microsoft.com/office/powerpoint/2010/main" val="28343825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6969169-95BA-4B50-9D6D-F78EE33A3D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5200" y="451548"/>
            <a:ext cx="7962583" cy="6152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020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5329C6A-E5AD-D7AA-8608-15FC25903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1840" y="373380"/>
            <a:ext cx="8341360" cy="6256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701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A24CC-BD8B-BDF5-F320-C26202FBE202}"/>
              </a:ext>
            </a:extLst>
          </p:cNvPr>
          <p:cNvSpPr>
            <a:spLocks noGrp="1"/>
          </p:cNvSpPr>
          <p:nvPr>
            <p:ph type="title"/>
          </p:nvPr>
        </p:nvSpPr>
        <p:spPr/>
        <p:txBody>
          <a:bodyPr/>
          <a:lstStyle/>
          <a:p>
            <a:r>
              <a:rPr lang="en-US"/>
              <a:t>Colonial-Era Mail Systems</a:t>
            </a:r>
          </a:p>
        </p:txBody>
      </p:sp>
      <p:pic>
        <p:nvPicPr>
          <p:cNvPr id="5" name="Content Placeholder 4" descr="Picture shows a man infine clothing giving money to a poor man at the door of his home or shed - the background is mountains.">
            <a:extLst>
              <a:ext uri="{FF2B5EF4-FFF2-40B4-BE49-F238E27FC236}">
                <a16:creationId xmlns:a16="http://schemas.microsoft.com/office/drawing/2014/main" id="{3815DA53-9A70-4F4F-85A5-5560F4B038E9}"/>
              </a:ext>
            </a:extLst>
          </p:cNvPr>
          <p:cNvPicPr>
            <a:picLocks noGrp="1" noChangeAspect="1"/>
          </p:cNvPicPr>
          <p:nvPr>
            <p:ph sz="half" idx="1"/>
          </p:nvPr>
        </p:nvPicPr>
        <p:blipFill>
          <a:blip r:embed="rId3"/>
          <a:stretch>
            <a:fillRect/>
          </a:stretch>
        </p:blipFill>
        <p:spPr>
          <a:xfrm>
            <a:off x="1304169" y="1825625"/>
            <a:ext cx="4249661" cy="4351338"/>
          </a:xfrm>
        </p:spPr>
      </p:pic>
      <p:sp>
        <p:nvSpPr>
          <p:cNvPr id="4" name="Content Placeholder 3">
            <a:extLst>
              <a:ext uri="{FF2B5EF4-FFF2-40B4-BE49-F238E27FC236}">
                <a16:creationId xmlns:a16="http://schemas.microsoft.com/office/drawing/2014/main" id="{491DC839-0130-1C2F-59F8-B41B37BF5EF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fontScale="92500" lnSpcReduction="20000"/>
          </a:bodyPr>
          <a:lstStyle/>
          <a:p>
            <a:r>
              <a:rPr lang="en-US"/>
              <a:t>Informal Mail Systems</a:t>
            </a:r>
          </a:p>
          <a:p>
            <a:pPr lvl="1"/>
            <a:r>
              <a:rPr lang="en-US"/>
              <a:t>In colonial America, individuals and local merchants often acted as couriers, creating an informal mail network.</a:t>
            </a:r>
          </a:p>
          <a:p>
            <a:r>
              <a:rPr lang="en-US"/>
              <a:t>Foundation for Postal Service</a:t>
            </a:r>
          </a:p>
          <a:p>
            <a:pPr lvl="1"/>
            <a:r>
              <a:rPr lang="en-US"/>
              <a:t>The informal mail systems set the groundwork for the establishment of a more organized postal service in America.</a:t>
            </a:r>
          </a:p>
          <a:p>
            <a:r>
              <a:rPr lang="en-US"/>
              <a:t>Community Connections</a:t>
            </a:r>
          </a:p>
          <a:p>
            <a:pPr lvl="1"/>
            <a:r>
              <a:rPr lang="en-US"/>
              <a:t>These informal networks facilitated communication and connections among communities in colonial America.</a:t>
            </a:r>
          </a:p>
        </p:txBody>
      </p:sp>
    </p:spTree>
    <p:extLst>
      <p:ext uri="{BB962C8B-B14F-4D97-AF65-F5344CB8AC3E}">
        <p14:creationId xmlns:p14="http://schemas.microsoft.com/office/powerpoint/2010/main" val="3435652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D94F0-DAF1-EFEC-6674-418728951B76}"/>
              </a:ext>
            </a:extLst>
          </p:cNvPr>
          <p:cNvSpPr>
            <a:spLocks noGrp="1"/>
          </p:cNvSpPr>
          <p:nvPr>
            <p:ph type="ctrTitle"/>
          </p:nvPr>
        </p:nvSpPr>
        <p:spPr/>
        <p:txBody>
          <a:bodyPr/>
          <a:lstStyle/>
          <a:p>
            <a:r>
              <a:rPr lang="en-US"/>
              <a:t>Challenges and Reforms</a:t>
            </a:r>
          </a:p>
        </p:txBody>
      </p:sp>
    </p:spTree>
    <p:extLst>
      <p:ext uri="{BB962C8B-B14F-4D97-AF65-F5344CB8AC3E}">
        <p14:creationId xmlns:p14="http://schemas.microsoft.com/office/powerpoint/2010/main" val="42319933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2EE82-878D-089A-B82C-8158E2D3884E}"/>
              </a:ext>
            </a:extLst>
          </p:cNvPr>
          <p:cNvSpPr>
            <a:spLocks noGrp="1"/>
          </p:cNvSpPr>
          <p:nvPr>
            <p:ph type="title"/>
          </p:nvPr>
        </p:nvSpPr>
        <p:spPr/>
        <p:txBody>
          <a:bodyPr/>
          <a:lstStyle/>
          <a:p>
            <a:r>
              <a:rPr lang="en-US"/>
              <a:t>Financial Challenges and Funding</a:t>
            </a:r>
          </a:p>
        </p:txBody>
      </p:sp>
      <p:pic>
        <p:nvPicPr>
          <p:cNvPr id="5" name="Content Placeholder 4" descr="Graph with arrows moving up.">
            <a:extLst>
              <a:ext uri="{FF2B5EF4-FFF2-40B4-BE49-F238E27FC236}">
                <a16:creationId xmlns:a16="http://schemas.microsoft.com/office/drawing/2014/main" id="{FE54FE41-D355-48E5-9371-753C5C82F977}"/>
              </a:ext>
            </a:extLst>
          </p:cNvPr>
          <p:cNvPicPr>
            <a:picLocks noGrp="1" noChangeAspect="1"/>
          </p:cNvPicPr>
          <p:nvPr>
            <p:ph sz="half" idx="1"/>
          </p:nvPr>
        </p:nvPicPr>
        <p:blipFill>
          <a:blip r:embed="rId3"/>
          <a:stretch>
            <a:fillRect/>
          </a:stretch>
        </p:blipFill>
        <p:spPr>
          <a:xfrm>
            <a:off x="838200" y="2447826"/>
            <a:ext cx="5181600" cy="3106935"/>
          </a:xfrm>
        </p:spPr>
      </p:pic>
      <p:sp>
        <p:nvSpPr>
          <p:cNvPr id="4" name="Content Placeholder 3">
            <a:extLst>
              <a:ext uri="{FF2B5EF4-FFF2-40B4-BE49-F238E27FC236}">
                <a16:creationId xmlns:a16="http://schemas.microsoft.com/office/drawing/2014/main" id="{77179585-1A61-1001-CF69-4E5A2048465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fontScale="92500" lnSpcReduction="20000"/>
          </a:bodyPr>
          <a:lstStyle/>
          <a:p>
            <a:r>
              <a:rPr lang="en-US"/>
              <a:t>Declining Mail Volumes</a:t>
            </a:r>
          </a:p>
          <a:p>
            <a:pPr lvl="1"/>
            <a:r>
              <a:rPr lang="en-US"/>
              <a:t>The Postal Service is experiencing a continuous decline in mail volumes, impacting its revenue and financial health.</a:t>
            </a:r>
          </a:p>
          <a:p>
            <a:r>
              <a:rPr lang="en-US"/>
              <a:t>Rising Operational Costs</a:t>
            </a:r>
          </a:p>
          <a:p>
            <a:pPr lvl="1"/>
            <a:r>
              <a:rPr lang="en-US"/>
              <a:t>Rising operational costs are putting additional pressure on the Postal Service's finances, complicating its sustainability efforts.</a:t>
            </a:r>
          </a:p>
          <a:p>
            <a:r>
              <a:rPr lang="en-US"/>
              <a:t>Funding Discussions</a:t>
            </a:r>
          </a:p>
          <a:p>
            <a:pPr lvl="1"/>
            <a:r>
              <a:rPr lang="en-US"/>
              <a:t>Ongoing discussions about funding and financial sustainability are crucial for the future of the Postal Service.</a:t>
            </a:r>
          </a:p>
        </p:txBody>
      </p:sp>
    </p:spTree>
    <p:extLst>
      <p:ext uri="{BB962C8B-B14F-4D97-AF65-F5344CB8AC3E}">
        <p14:creationId xmlns:p14="http://schemas.microsoft.com/office/powerpoint/2010/main" val="25904815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E1240-659E-2E65-E35C-0991697FF84A}"/>
              </a:ext>
            </a:extLst>
          </p:cNvPr>
          <p:cNvSpPr>
            <a:spLocks noGrp="1"/>
          </p:cNvSpPr>
          <p:nvPr>
            <p:ph type="title"/>
          </p:nvPr>
        </p:nvSpPr>
        <p:spPr/>
        <p:txBody>
          <a:bodyPr/>
          <a:lstStyle/>
          <a:p>
            <a:r>
              <a:rPr lang="en-US"/>
              <a:t>Technological Advancements</a:t>
            </a:r>
          </a:p>
        </p:txBody>
      </p:sp>
      <p:pic>
        <p:nvPicPr>
          <p:cNvPr id="5" name="Content Placeholder 4" descr="Warehouse interior at sunset, Medicine">
            <a:extLst>
              <a:ext uri="{FF2B5EF4-FFF2-40B4-BE49-F238E27FC236}">
                <a16:creationId xmlns:a16="http://schemas.microsoft.com/office/drawing/2014/main" id="{C8A7CC16-5915-4DF8-B106-F2D491438160}"/>
              </a:ext>
            </a:extLst>
          </p:cNvPr>
          <p:cNvPicPr>
            <a:picLocks noGrp="1" noChangeAspect="1"/>
          </p:cNvPicPr>
          <p:nvPr>
            <p:ph sz="half" idx="1"/>
          </p:nvPr>
        </p:nvPicPr>
        <p:blipFill>
          <a:blip r:embed="rId3"/>
          <a:stretch>
            <a:fillRect/>
          </a:stretch>
        </p:blipFill>
        <p:spPr>
          <a:xfrm>
            <a:off x="838200" y="2273251"/>
            <a:ext cx="5181600" cy="3456086"/>
          </a:xfrm>
        </p:spPr>
      </p:pic>
      <p:sp>
        <p:nvSpPr>
          <p:cNvPr id="4" name="Content Placeholder 3">
            <a:extLst>
              <a:ext uri="{FF2B5EF4-FFF2-40B4-BE49-F238E27FC236}">
                <a16:creationId xmlns:a16="http://schemas.microsoft.com/office/drawing/2014/main" id="{097D565E-1340-DC78-5E85-484CAB0D53F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fontScale="85000" lnSpcReduction="10000"/>
          </a:bodyPr>
          <a:lstStyle/>
          <a:p>
            <a:r>
              <a:rPr lang="en-US"/>
              <a:t>Rise of Digital Communication</a:t>
            </a:r>
          </a:p>
          <a:p>
            <a:pPr lvl="1"/>
            <a:r>
              <a:rPr lang="en-US"/>
              <a:t>The increase in digital communication has significantly impacted the operations of the Postal Service, leading to necessary adaptations.</a:t>
            </a:r>
          </a:p>
          <a:p>
            <a:r>
              <a:rPr lang="en-US"/>
              <a:t>Automated Sorting Systems</a:t>
            </a:r>
          </a:p>
          <a:p>
            <a:pPr lvl="1"/>
            <a:r>
              <a:rPr lang="en-US"/>
              <a:t>Implementing automated sorting systems has improved the efficiency and speed of mail processing within the Postal Service.</a:t>
            </a:r>
          </a:p>
          <a:p>
            <a:r>
              <a:rPr lang="en-US"/>
              <a:t>Online Services Implementation</a:t>
            </a:r>
          </a:p>
          <a:p>
            <a:pPr lvl="1"/>
            <a:r>
              <a:rPr lang="en-US"/>
              <a:t>The adoption of online services has allowed the Postal Service to cater to customer needs in a digital world.</a:t>
            </a:r>
          </a:p>
        </p:txBody>
      </p:sp>
    </p:spTree>
    <p:extLst>
      <p:ext uri="{BB962C8B-B14F-4D97-AF65-F5344CB8AC3E}">
        <p14:creationId xmlns:p14="http://schemas.microsoft.com/office/powerpoint/2010/main" val="1220057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FB812-836B-6C04-1F5C-8365A039281B}"/>
              </a:ext>
            </a:extLst>
          </p:cNvPr>
          <p:cNvSpPr>
            <a:spLocks noGrp="1"/>
          </p:cNvSpPr>
          <p:nvPr>
            <p:ph type="title"/>
          </p:nvPr>
        </p:nvSpPr>
        <p:spPr/>
        <p:txBody>
          <a:bodyPr/>
          <a:lstStyle/>
          <a:p>
            <a:r>
              <a:rPr lang="en-US"/>
              <a:t>Modernization and Automation</a:t>
            </a:r>
          </a:p>
        </p:txBody>
      </p:sp>
      <p:pic>
        <p:nvPicPr>
          <p:cNvPr id="5" name="Content Placeholder 4" descr="Cartons placed on the belt conveyor system">
            <a:extLst>
              <a:ext uri="{FF2B5EF4-FFF2-40B4-BE49-F238E27FC236}">
                <a16:creationId xmlns:a16="http://schemas.microsoft.com/office/drawing/2014/main" id="{F78CBCD4-7535-414C-B7FE-0403BAD2E0AD}"/>
              </a:ext>
            </a:extLst>
          </p:cNvPr>
          <p:cNvPicPr>
            <a:picLocks noGrp="1" noChangeAspect="1"/>
          </p:cNvPicPr>
          <p:nvPr>
            <p:ph sz="half" idx="1"/>
          </p:nvPr>
        </p:nvPicPr>
        <p:blipFill>
          <a:blip r:embed="rId3"/>
          <a:stretch>
            <a:fillRect/>
          </a:stretch>
        </p:blipFill>
        <p:spPr>
          <a:xfrm>
            <a:off x="838200" y="2383309"/>
            <a:ext cx="5181600" cy="3235970"/>
          </a:xfrm>
        </p:spPr>
      </p:pic>
      <p:sp>
        <p:nvSpPr>
          <p:cNvPr id="4" name="Content Placeholder 3">
            <a:extLst>
              <a:ext uri="{FF2B5EF4-FFF2-40B4-BE49-F238E27FC236}">
                <a16:creationId xmlns:a16="http://schemas.microsoft.com/office/drawing/2014/main" id="{39453D72-CB1B-155F-42D9-15C26227339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fontScale="85000" lnSpcReduction="10000"/>
          </a:bodyPr>
          <a:lstStyle/>
          <a:p>
            <a:r>
              <a:rPr lang="en-US"/>
              <a:t>Streamlining Operations</a:t>
            </a:r>
          </a:p>
          <a:p>
            <a:pPr lvl="1"/>
            <a:r>
              <a:rPr lang="en-US"/>
              <a:t>The Postal Service aims to streamline its operations through modernization efforts, improving efficiency and reducing operational costs.</a:t>
            </a:r>
          </a:p>
          <a:p>
            <a:r>
              <a:rPr lang="en-US"/>
              <a:t>Enhancing Customer Service</a:t>
            </a:r>
          </a:p>
          <a:p>
            <a:pPr lvl="1"/>
            <a:r>
              <a:rPr lang="en-US"/>
              <a:t>Innovative solutions are being implemented to enhance customer service, ensuring quicker and more reliable delivery options.</a:t>
            </a:r>
          </a:p>
          <a:p>
            <a:r>
              <a:rPr lang="en-US"/>
              <a:t>Adopting New Technologies</a:t>
            </a:r>
          </a:p>
          <a:p>
            <a:pPr lvl="1"/>
            <a:r>
              <a:rPr lang="en-US"/>
              <a:t>The Postal Service is adopting new technologies to remain competitive in a rapidly changing market, focusing on automation.</a:t>
            </a:r>
          </a:p>
        </p:txBody>
      </p:sp>
    </p:spTree>
    <p:extLst>
      <p:ext uri="{BB962C8B-B14F-4D97-AF65-F5344CB8AC3E}">
        <p14:creationId xmlns:p14="http://schemas.microsoft.com/office/powerpoint/2010/main" val="354410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FB9C8-E969-A31B-5538-1FAD5E36F12C}"/>
              </a:ext>
            </a:extLst>
          </p:cNvPr>
          <p:cNvSpPr>
            <a:spLocks noGrp="1"/>
          </p:cNvSpPr>
          <p:nvPr>
            <p:ph type="ctrTitle"/>
          </p:nvPr>
        </p:nvSpPr>
        <p:spPr/>
        <p:txBody>
          <a:bodyPr/>
          <a:lstStyle/>
          <a:p>
            <a:r>
              <a:rPr lang="en-US"/>
              <a:t>Impact on Society and Economy</a:t>
            </a:r>
          </a:p>
        </p:txBody>
      </p:sp>
    </p:spTree>
    <p:extLst>
      <p:ext uri="{BB962C8B-B14F-4D97-AF65-F5344CB8AC3E}">
        <p14:creationId xmlns:p14="http://schemas.microsoft.com/office/powerpoint/2010/main" val="31445846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11255-7D4E-4766-0045-1CE2A4920F53}"/>
              </a:ext>
            </a:extLst>
          </p:cNvPr>
          <p:cNvSpPr>
            <a:spLocks noGrp="1"/>
          </p:cNvSpPr>
          <p:nvPr>
            <p:ph type="title"/>
          </p:nvPr>
        </p:nvSpPr>
        <p:spPr/>
        <p:txBody>
          <a:bodyPr/>
          <a:lstStyle/>
          <a:p>
            <a:r>
              <a:rPr lang="en-US"/>
              <a:t>Connecting Communities</a:t>
            </a:r>
          </a:p>
        </p:txBody>
      </p:sp>
      <p:pic>
        <p:nvPicPr>
          <p:cNvPr id="5" name="Content Placeholder 4" descr="Beautiful  African-American woman in blue uniform of delivery service, online shopping delivery concept.">
            <a:extLst>
              <a:ext uri="{FF2B5EF4-FFF2-40B4-BE49-F238E27FC236}">
                <a16:creationId xmlns:a16="http://schemas.microsoft.com/office/drawing/2014/main" id="{DF55E27A-951D-46DD-ABED-72ACF18FF7E1}"/>
              </a:ext>
            </a:extLst>
          </p:cNvPr>
          <p:cNvPicPr>
            <a:picLocks noGrp="1" noChangeAspect="1"/>
          </p:cNvPicPr>
          <p:nvPr>
            <p:ph sz="half" idx="1"/>
          </p:nvPr>
        </p:nvPicPr>
        <p:blipFill>
          <a:blip r:embed="rId3"/>
          <a:stretch>
            <a:fillRect/>
          </a:stretch>
        </p:blipFill>
        <p:spPr>
          <a:xfrm>
            <a:off x="838200" y="2274516"/>
            <a:ext cx="5181600" cy="3453556"/>
          </a:xfrm>
        </p:spPr>
      </p:pic>
      <p:sp>
        <p:nvSpPr>
          <p:cNvPr id="4" name="Content Placeholder 3">
            <a:extLst>
              <a:ext uri="{FF2B5EF4-FFF2-40B4-BE49-F238E27FC236}">
                <a16:creationId xmlns:a16="http://schemas.microsoft.com/office/drawing/2014/main" id="{7D48DAAC-2BF6-7353-BE11-09A2C31A8F5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fontScale="85000" lnSpcReduction="10000"/>
          </a:bodyPr>
          <a:lstStyle/>
          <a:p>
            <a:r>
              <a:rPr lang="en-US"/>
              <a:t>Role of the Postal Service</a:t>
            </a:r>
          </a:p>
          <a:p>
            <a:pPr lvl="1"/>
            <a:r>
              <a:rPr lang="en-US"/>
              <a:t>The Postal Service has been vital in connecting communities, facilitating communication and the exchange of information.</a:t>
            </a:r>
          </a:p>
          <a:p>
            <a:r>
              <a:rPr lang="en-US"/>
              <a:t>Community Communication</a:t>
            </a:r>
          </a:p>
          <a:p>
            <a:pPr lvl="1"/>
            <a:r>
              <a:rPr lang="en-US"/>
              <a:t>By ensuring reliable mail delivery, the Postal Service fosters connections among community members, regardless of their locations.</a:t>
            </a:r>
          </a:p>
          <a:p>
            <a:r>
              <a:rPr lang="en-US"/>
              <a:t>Sharing Information</a:t>
            </a:r>
          </a:p>
          <a:p>
            <a:pPr lvl="1"/>
            <a:r>
              <a:rPr lang="en-US"/>
              <a:t>The service enables individuals to share important news, updates, and personal messages, strengthening community ties.</a:t>
            </a:r>
          </a:p>
        </p:txBody>
      </p:sp>
    </p:spTree>
    <p:extLst>
      <p:ext uri="{BB962C8B-B14F-4D97-AF65-F5344CB8AC3E}">
        <p14:creationId xmlns:p14="http://schemas.microsoft.com/office/powerpoint/2010/main" val="24033724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1982-0EF0-5DAE-29B6-C486CE0B2F05}"/>
              </a:ext>
            </a:extLst>
          </p:cNvPr>
          <p:cNvSpPr>
            <a:spLocks noGrp="1"/>
          </p:cNvSpPr>
          <p:nvPr>
            <p:ph type="title"/>
          </p:nvPr>
        </p:nvSpPr>
        <p:spPr/>
        <p:txBody>
          <a:bodyPr/>
          <a:lstStyle/>
          <a:p>
            <a:r>
              <a:rPr lang="en-US"/>
              <a:t>Facilitating Commerce</a:t>
            </a:r>
          </a:p>
        </p:txBody>
      </p:sp>
      <p:pic>
        <p:nvPicPr>
          <p:cNvPr id="5" name="Content Placeholder 4" descr="Shot of a young man making a home delivery">
            <a:extLst>
              <a:ext uri="{FF2B5EF4-FFF2-40B4-BE49-F238E27FC236}">
                <a16:creationId xmlns:a16="http://schemas.microsoft.com/office/drawing/2014/main" id="{5B7EFF18-D4FC-4300-AB36-48CC51DE3E91}"/>
              </a:ext>
            </a:extLst>
          </p:cNvPr>
          <p:cNvPicPr>
            <a:picLocks noGrp="1" noChangeAspect="1"/>
          </p:cNvPicPr>
          <p:nvPr>
            <p:ph sz="half" idx="1"/>
          </p:nvPr>
        </p:nvPicPr>
        <p:blipFill>
          <a:blip r:embed="rId3"/>
          <a:stretch>
            <a:fillRect/>
          </a:stretch>
        </p:blipFill>
        <p:spPr>
          <a:xfrm>
            <a:off x="838200" y="1992412"/>
            <a:ext cx="5181600" cy="4017764"/>
          </a:xfrm>
        </p:spPr>
      </p:pic>
      <p:sp>
        <p:nvSpPr>
          <p:cNvPr id="4" name="Content Placeholder 3">
            <a:extLst>
              <a:ext uri="{FF2B5EF4-FFF2-40B4-BE49-F238E27FC236}">
                <a16:creationId xmlns:a16="http://schemas.microsoft.com/office/drawing/2014/main" id="{3C87A030-F67E-D281-99D4-0051A862682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fontScale="92500" lnSpcReduction="20000"/>
          </a:bodyPr>
          <a:lstStyle/>
          <a:p>
            <a:r>
              <a:rPr lang="en-US"/>
              <a:t>Reliable Mail Delivery</a:t>
            </a:r>
          </a:p>
          <a:p>
            <a:pPr lvl="1"/>
            <a:r>
              <a:rPr lang="en-US"/>
              <a:t>The Postal Service ensures reliable mail delivery, which is crucial for the success of businesses across the country.</a:t>
            </a:r>
          </a:p>
          <a:p>
            <a:r>
              <a:rPr lang="en-US"/>
              <a:t>Enabling Business Operations</a:t>
            </a:r>
          </a:p>
          <a:p>
            <a:pPr lvl="1"/>
            <a:r>
              <a:rPr lang="en-US"/>
              <a:t>With efficient mail services, businesses can operate effectively and maintain regular communication with customers.</a:t>
            </a:r>
          </a:p>
          <a:p>
            <a:r>
              <a:rPr lang="en-US"/>
              <a:t>Customer Reach</a:t>
            </a:r>
          </a:p>
          <a:p>
            <a:pPr lvl="1"/>
            <a:r>
              <a:rPr lang="en-US"/>
              <a:t>The Postal Service allows businesses to reach customers nationwide, expanding their market reach and customer base.</a:t>
            </a:r>
          </a:p>
        </p:txBody>
      </p:sp>
    </p:spTree>
    <p:extLst>
      <p:ext uri="{BB962C8B-B14F-4D97-AF65-F5344CB8AC3E}">
        <p14:creationId xmlns:p14="http://schemas.microsoft.com/office/powerpoint/2010/main" val="21003276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17FE5-9E63-A9FC-724D-7365CC91A615}"/>
              </a:ext>
            </a:extLst>
          </p:cNvPr>
          <p:cNvSpPr>
            <a:spLocks noGrp="1"/>
          </p:cNvSpPr>
          <p:nvPr>
            <p:ph type="title"/>
          </p:nvPr>
        </p:nvSpPr>
        <p:spPr/>
        <p:txBody>
          <a:bodyPr/>
          <a:lstStyle/>
          <a:p>
            <a:r>
              <a:rPr lang="en-US"/>
              <a:t>Supporting Government and Military Operations</a:t>
            </a:r>
          </a:p>
        </p:txBody>
      </p:sp>
      <p:pic>
        <p:nvPicPr>
          <p:cNvPr id="5" name="Content Placeholder 4" descr="close up shot of mailboxes in a row.">
            <a:extLst>
              <a:ext uri="{FF2B5EF4-FFF2-40B4-BE49-F238E27FC236}">
                <a16:creationId xmlns:a16="http://schemas.microsoft.com/office/drawing/2014/main" id="{7D97A24E-0155-47DC-88CD-384F8E0E4A38}"/>
              </a:ext>
            </a:extLst>
          </p:cNvPr>
          <p:cNvPicPr>
            <a:picLocks noGrp="1" noChangeAspect="1"/>
          </p:cNvPicPr>
          <p:nvPr>
            <p:ph sz="half" idx="1"/>
          </p:nvPr>
        </p:nvPicPr>
        <p:blipFill>
          <a:blip r:embed="rId3"/>
          <a:stretch>
            <a:fillRect/>
          </a:stretch>
        </p:blipFill>
        <p:spPr>
          <a:xfrm>
            <a:off x="838200" y="2182168"/>
            <a:ext cx="5181600" cy="3638252"/>
          </a:xfrm>
        </p:spPr>
      </p:pic>
      <p:sp>
        <p:nvSpPr>
          <p:cNvPr id="4" name="Content Placeholder 3">
            <a:extLst>
              <a:ext uri="{FF2B5EF4-FFF2-40B4-BE49-F238E27FC236}">
                <a16:creationId xmlns:a16="http://schemas.microsoft.com/office/drawing/2014/main" id="{5465FC53-301E-D593-6E60-E991B760D54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fontScale="92500" lnSpcReduction="10000"/>
          </a:bodyPr>
          <a:lstStyle/>
          <a:p>
            <a:r>
              <a:rPr lang="en-US"/>
              <a:t>Essential Government Operations</a:t>
            </a:r>
          </a:p>
          <a:p>
            <a:pPr lvl="1"/>
            <a:r>
              <a:rPr lang="en-US"/>
              <a:t>The Postal Service plays a vital role in ensuring that official communications for government operations are delivered efficiently and reliably.</a:t>
            </a:r>
          </a:p>
          <a:p>
            <a:r>
              <a:rPr lang="en-US"/>
              <a:t>Support for Military Personnel</a:t>
            </a:r>
          </a:p>
          <a:p>
            <a:pPr lvl="1"/>
            <a:r>
              <a:rPr lang="en-US"/>
              <a:t>The Postal Service provides crucial mailing services that keep military personnel connected with loved ones and receive important information while deployed worldwide.</a:t>
            </a:r>
          </a:p>
        </p:txBody>
      </p:sp>
    </p:spTree>
    <p:extLst>
      <p:ext uri="{BB962C8B-B14F-4D97-AF65-F5344CB8AC3E}">
        <p14:creationId xmlns:p14="http://schemas.microsoft.com/office/powerpoint/2010/main" val="22702584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F651C-F108-E62B-E901-EA2825C97DC8}"/>
              </a:ext>
            </a:extLst>
          </p:cNvPr>
          <p:cNvSpPr>
            <a:spLocks noGrp="1"/>
          </p:cNvSpPr>
          <p:nvPr>
            <p:ph type="ctrTitle"/>
          </p:nvPr>
        </p:nvSpPr>
        <p:spPr/>
        <p:txBody>
          <a:bodyPr/>
          <a:lstStyle/>
          <a:p>
            <a:r>
              <a:rPr lang="en-US" dirty="0"/>
              <a:t>The Future of the US Postal Service</a:t>
            </a:r>
          </a:p>
        </p:txBody>
      </p:sp>
      <p:sp>
        <p:nvSpPr>
          <p:cNvPr id="3" name="TextBox 2">
            <a:extLst>
              <a:ext uri="{FF2B5EF4-FFF2-40B4-BE49-F238E27FC236}">
                <a16:creationId xmlns:a16="http://schemas.microsoft.com/office/drawing/2014/main" id="{94D115C2-C310-9F80-CF97-ECFD58C46D49}"/>
              </a:ext>
            </a:extLst>
          </p:cNvPr>
          <p:cNvSpPr txBox="1"/>
          <p:nvPr/>
        </p:nvSpPr>
        <p:spPr>
          <a:xfrm>
            <a:off x="2456873" y="3602182"/>
            <a:ext cx="7481454" cy="369332"/>
          </a:xfrm>
          <a:prstGeom prst="rect">
            <a:avLst/>
          </a:prstGeom>
          <a:noFill/>
        </p:spPr>
        <p:txBody>
          <a:bodyPr wrap="square" rtlCol="0">
            <a:spAutoFit/>
          </a:bodyPr>
          <a:lstStyle/>
          <a:p>
            <a:r>
              <a:rPr lang="en-US" dirty="0">
                <a:highlight>
                  <a:srgbClr val="FFFF00"/>
                </a:highlight>
              </a:rPr>
              <a:t>           Given our current political environment this may be a reach</a:t>
            </a:r>
          </a:p>
        </p:txBody>
      </p:sp>
    </p:spTree>
    <p:extLst>
      <p:ext uri="{BB962C8B-B14F-4D97-AF65-F5344CB8AC3E}">
        <p14:creationId xmlns:p14="http://schemas.microsoft.com/office/powerpoint/2010/main" val="15431227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C7AC1-DDE7-CDFD-7B40-12F15162A9DD}"/>
              </a:ext>
            </a:extLst>
          </p:cNvPr>
          <p:cNvSpPr>
            <a:spLocks noGrp="1"/>
          </p:cNvSpPr>
          <p:nvPr>
            <p:ph type="title"/>
          </p:nvPr>
        </p:nvSpPr>
        <p:spPr/>
        <p:txBody>
          <a:bodyPr/>
          <a:lstStyle/>
          <a:p>
            <a:r>
              <a:rPr lang="en-US"/>
              <a:t>Adapting to Digital Communication</a:t>
            </a:r>
          </a:p>
        </p:txBody>
      </p:sp>
      <p:pic>
        <p:nvPicPr>
          <p:cNvPr id="5" name="Content Placeholder 4" descr="E-Mail Marketing">
            <a:extLst>
              <a:ext uri="{FF2B5EF4-FFF2-40B4-BE49-F238E27FC236}">
                <a16:creationId xmlns:a16="http://schemas.microsoft.com/office/drawing/2014/main" id="{84FC0178-C044-4C86-918F-7462D62C35E8}"/>
              </a:ext>
            </a:extLst>
          </p:cNvPr>
          <p:cNvPicPr>
            <a:picLocks noGrp="1" noChangeAspect="1"/>
          </p:cNvPicPr>
          <p:nvPr>
            <p:ph sz="half" idx="1"/>
          </p:nvPr>
        </p:nvPicPr>
        <p:blipFill>
          <a:blip r:embed="rId3"/>
          <a:stretch>
            <a:fillRect/>
          </a:stretch>
        </p:blipFill>
        <p:spPr>
          <a:xfrm>
            <a:off x="838200" y="2274516"/>
            <a:ext cx="5181600" cy="3453556"/>
          </a:xfrm>
        </p:spPr>
      </p:pic>
      <p:sp>
        <p:nvSpPr>
          <p:cNvPr id="4" name="Content Placeholder 3">
            <a:extLst>
              <a:ext uri="{FF2B5EF4-FFF2-40B4-BE49-F238E27FC236}">
                <a16:creationId xmlns:a16="http://schemas.microsoft.com/office/drawing/2014/main" id="{73BEAC3E-B6F3-CDC4-A4A4-44EEBEF83B2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fontScale="85000" lnSpcReduction="10000"/>
          </a:bodyPr>
          <a:lstStyle/>
          <a:p>
            <a:r>
              <a:rPr lang="en-US"/>
              <a:t>Embracing Technology</a:t>
            </a:r>
          </a:p>
          <a:p>
            <a:pPr lvl="1"/>
            <a:r>
              <a:rPr lang="en-US"/>
              <a:t>The Postal Service needs to adopt new technologies to improve its efficiency and service delivery in the digital era.</a:t>
            </a:r>
          </a:p>
          <a:p>
            <a:r>
              <a:rPr lang="en-US"/>
              <a:t>Enhancing Online Services</a:t>
            </a:r>
          </a:p>
          <a:p>
            <a:pPr lvl="1"/>
            <a:r>
              <a:rPr lang="en-US"/>
              <a:t>Improving online services will help the Postal Service meet customer expectations and increase satisfaction in digital communication.</a:t>
            </a:r>
          </a:p>
          <a:p>
            <a:r>
              <a:rPr lang="en-US"/>
              <a:t>Integrating Digital Communication</a:t>
            </a:r>
          </a:p>
          <a:p>
            <a:pPr lvl="1"/>
            <a:r>
              <a:rPr lang="en-US"/>
              <a:t>Finding ways to incorporate digital communication will streamline operations and improve overall workflow in the Postal Service.</a:t>
            </a:r>
          </a:p>
        </p:txBody>
      </p:sp>
    </p:spTree>
    <p:extLst>
      <p:ext uri="{BB962C8B-B14F-4D97-AF65-F5344CB8AC3E}">
        <p14:creationId xmlns:p14="http://schemas.microsoft.com/office/powerpoint/2010/main" val="4104911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2C53E-4B7A-8C7D-4BC7-283B054BEC66}"/>
              </a:ext>
            </a:extLst>
          </p:cNvPr>
          <p:cNvSpPr>
            <a:spLocks noGrp="1"/>
          </p:cNvSpPr>
          <p:nvPr>
            <p:ph type="title"/>
          </p:nvPr>
        </p:nvSpPr>
        <p:spPr/>
        <p:txBody>
          <a:bodyPr/>
          <a:lstStyle/>
          <a:p>
            <a:r>
              <a:rPr lang="en-US"/>
              <a:t>Role of Benjamin Franklin</a:t>
            </a:r>
          </a:p>
        </p:txBody>
      </p:sp>
      <p:pic>
        <p:nvPicPr>
          <p:cNvPr id="5" name="Content Placeholder 4" descr="Storage cabinet">
            <a:extLst>
              <a:ext uri="{FF2B5EF4-FFF2-40B4-BE49-F238E27FC236}">
                <a16:creationId xmlns:a16="http://schemas.microsoft.com/office/drawing/2014/main" id="{0AB7AD66-376F-473A-8384-9B4F3C06D72D}"/>
              </a:ext>
            </a:extLst>
          </p:cNvPr>
          <p:cNvPicPr>
            <a:picLocks noGrp="1" noChangeAspect="1"/>
          </p:cNvPicPr>
          <p:nvPr>
            <p:ph sz="half" idx="1"/>
          </p:nvPr>
        </p:nvPicPr>
        <p:blipFill>
          <a:blip r:embed="rId3"/>
          <a:stretch>
            <a:fillRect/>
          </a:stretch>
        </p:blipFill>
        <p:spPr>
          <a:xfrm>
            <a:off x="838200" y="2274516"/>
            <a:ext cx="5181600" cy="3453556"/>
          </a:xfrm>
        </p:spPr>
      </p:pic>
      <p:sp>
        <p:nvSpPr>
          <p:cNvPr id="4" name="Content Placeholder 3">
            <a:extLst>
              <a:ext uri="{FF2B5EF4-FFF2-40B4-BE49-F238E27FC236}">
                <a16:creationId xmlns:a16="http://schemas.microsoft.com/office/drawing/2014/main" id="{0F7C54C4-BD77-A52B-CF9D-6B8301AA880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fontScale="77500" lnSpcReduction="20000"/>
          </a:bodyPr>
          <a:lstStyle/>
          <a:p>
            <a:r>
              <a:rPr lang="en-US"/>
              <a:t>Postmaster General Appointment</a:t>
            </a:r>
          </a:p>
          <a:p>
            <a:pPr lvl="1"/>
            <a:r>
              <a:rPr lang="en-US"/>
              <a:t>Benjamin Franklin was appointed as the first Postmaster General in 1753, marking a pivotal moment in postal history.</a:t>
            </a:r>
          </a:p>
          <a:p>
            <a:r>
              <a:rPr lang="en-US"/>
              <a:t>Revolutionizing Postal Efficiency</a:t>
            </a:r>
          </a:p>
          <a:p>
            <a:pPr lvl="1"/>
            <a:r>
              <a:rPr lang="en-US"/>
              <a:t>Franklin improved the efficiency of the postal system by implementing better management practices and innovative solutions.</a:t>
            </a:r>
          </a:p>
          <a:p>
            <a:r>
              <a:rPr lang="en-US"/>
              <a:t>Establishing Postal Routes</a:t>
            </a:r>
          </a:p>
          <a:p>
            <a:pPr lvl="1"/>
            <a:r>
              <a:rPr lang="en-US"/>
              <a:t>He established vital postal routes that enabled faster and more reliable mail delivery across the colonies.</a:t>
            </a:r>
          </a:p>
          <a:p>
            <a:r>
              <a:rPr lang="en-US"/>
              <a:t>Standardization in Mail Delivery</a:t>
            </a:r>
          </a:p>
          <a:p>
            <a:pPr lvl="1"/>
            <a:r>
              <a:rPr lang="en-US"/>
              <a:t>Franklin introduced standardization in mail delivery, ensuring consistency and reliability for all correspondences.</a:t>
            </a:r>
          </a:p>
        </p:txBody>
      </p:sp>
    </p:spTree>
    <p:extLst>
      <p:ext uri="{BB962C8B-B14F-4D97-AF65-F5344CB8AC3E}">
        <p14:creationId xmlns:p14="http://schemas.microsoft.com/office/powerpoint/2010/main" val="5825459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B7775-6A02-4DCD-1407-3A76C45FE529}"/>
              </a:ext>
            </a:extLst>
          </p:cNvPr>
          <p:cNvSpPr>
            <a:spLocks noGrp="1"/>
          </p:cNvSpPr>
          <p:nvPr>
            <p:ph type="title"/>
          </p:nvPr>
        </p:nvSpPr>
        <p:spPr/>
        <p:txBody>
          <a:bodyPr/>
          <a:lstStyle/>
          <a:p>
            <a:r>
              <a:rPr lang="en-US"/>
              <a:t>Addressing Sustainability Concerns</a:t>
            </a:r>
          </a:p>
        </p:txBody>
      </p:sp>
      <p:sp>
        <p:nvSpPr>
          <p:cNvPr id="4" name="Content Placeholder 3">
            <a:extLst>
              <a:ext uri="{FF2B5EF4-FFF2-40B4-BE49-F238E27FC236}">
                <a16:creationId xmlns:a16="http://schemas.microsoft.com/office/drawing/2014/main" id="{4ED5F407-0612-A9BE-1431-D34B4E5EFE4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8200" y="1825625"/>
            <a:ext cx="9478818" cy="4351338"/>
          </a:xfrm>
        </p:spPr>
        <p:txBody>
          <a:bodyPr>
            <a:normAutofit/>
          </a:bodyPr>
          <a:lstStyle/>
          <a:p>
            <a:r>
              <a:rPr lang="en-US" dirty="0"/>
              <a:t>Importance of Sustainability</a:t>
            </a:r>
          </a:p>
          <a:p>
            <a:pPr lvl="1"/>
            <a:r>
              <a:rPr lang="en-US" dirty="0"/>
              <a:t>Sustainability is crucial for the future, impacting every sector, including postal services, necessitating a shift in practices.</a:t>
            </a:r>
          </a:p>
          <a:p>
            <a:r>
              <a:rPr lang="en-US" dirty="0"/>
              <a:t>Environmental Concerns</a:t>
            </a:r>
          </a:p>
          <a:p>
            <a:pPr lvl="1"/>
            <a:r>
              <a:rPr lang="en-US" dirty="0"/>
              <a:t>Environmental concerns are growing, and addressing them is vital for the Postal Service to remain relevant and responsible.</a:t>
            </a:r>
          </a:p>
          <a:p>
            <a:r>
              <a:rPr lang="en-US" dirty="0"/>
              <a:t>Reducing Carbon Footprint</a:t>
            </a:r>
          </a:p>
          <a:p>
            <a:pPr lvl="1"/>
            <a:r>
              <a:rPr lang="en-US" dirty="0"/>
              <a:t>The Postal Service must focus on reducing its carbon footprint through efficient logistics and green technologies.</a:t>
            </a:r>
          </a:p>
        </p:txBody>
      </p:sp>
    </p:spTree>
    <p:extLst>
      <p:ext uri="{BB962C8B-B14F-4D97-AF65-F5344CB8AC3E}">
        <p14:creationId xmlns:p14="http://schemas.microsoft.com/office/powerpoint/2010/main" val="1725893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41969-365A-3B89-E5F8-6A76109AC3DF}"/>
              </a:ext>
            </a:extLst>
          </p:cNvPr>
          <p:cNvSpPr>
            <a:spLocks noGrp="1"/>
          </p:cNvSpPr>
          <p:nvPr>
            <p:ph type="title"/>
          </p:nvPr>
        </p:nvSpPr>
        <p:spPr/>
        <p:txBody>
          <a:bodyPr/>
          <a:lstStyle/>
          <a:p>
            <a:r>
              <a:rPr lang="en-US"/>
              <a:t>Potential Reforms and Innovations</a:t>
            </a:r>
          </a:p>
        </p:txBody>
      </p:sp>
      <p:sp>
        <p:nvSpPr>
          <p:cNvPr id="4" name="Content Placeholder 3">
            <a:extLst>
              <a:ext uri="{FF2B5EF4-FFF2-40B4-BE49-F238E27FC236}">
                <a16:creationId xmlns:a16="http://schemas.microsoft.com/office/drawing/2014/main" id="{AF064CC2-6B8D-A310-B028-9EBD0320B49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8200" y="1760971"/>
            <a:ext cx="9312564" cy="4351338"/>
          </a:xfrm>
        </p:spPr>
        <p:txBody>
          <a:bodyPr>
            <a:normAutofit/>
          </a:bodyPr>
          <a:lstStyle/>
          <a:p>
            <a:r>
              <a:rPr lang="en-US" dirty="0"/>
              <a:t>Improving Efficiency</a:t>
            </a:r>
          </a:p>
          <a:p>
            <a:pPr lvl="1"/>
            <a:r>
              <a:rPr lang="en-US" dirty="0"/>
              <a:t>Reforms aimed at improving operational efficiency can lead to faster delivery times and reduced costs for the Postal Service.</a:t>
            </a:r>
          </a:p>
          <a:p>
            <a:r>
              <a:rPr lang="en-US" dirty="0"/>
              <a:t>Enhancing Customer Service</a:t>
            </a:r>
          </a:p>
          <a:p>
            <a:pPr lvl="1"/>
            <a:r>
              <a:rPr lang="en-US" dirty="0"/>
              <a:t>Innovations that enhance customer service can create a more user-friendly experience and increase customer satisfaction.</a:t>
            </a:r>
          </a:p>
          <a:p>
            <a:r>
              <a:rPr lang="en-US" dirty="0"/>
              <a:t>Adapting to Change</a:t>
            </a:r>
          </a:p>
          <a:p>
            <a:pPr lvl="1"/>
            <a:r>
              <a:rPr lang="en-US" dirty="0"/>
              <a:t>Reforms should address changing societal needs, ensuring the Postal Service remains relevant in a digital age.</a:t>
            </a:r>
          </a:p>
        </p:txBody>
      </p:sp>
    </p:spTree>
    <p:extLst>
      <p:ext uri="{BB962C8B-B14F-4D97-AF65-F5344CB8AC3E}">
        <p14:creationId xmlns:p14="http://schemas.microsoft.com/office/powerpoint/2010/main" val="35183954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B4E9F-1F23-BB9D-B191-7B1B2748A50E}"/>
              </a:ext>
            </a:extLst>
          </p:cNvPr>
          <p:cNvSpPr>
            <a:spLocks noGrp="1"/>
          </p:cNvSpPr>
          <p:nvPr>
            <p:ph type="title"/>
          </p:nvPr>
        </p:nvSpPr>
        <p:spPr/>
        <p:txBody>
          <a:bodyPr/>
          <a:lstStyle/>
          <a:p>
            <a:r>
              <a:rPr lang="en-US" dirty="0"/>
              <a:t>Conclusion and Thoughts</a:t>
            </a:r>
          </a:p>
        </p:txBody>
      </p:sp>
      <p:sp>
        <p:nvSpPr>
          <p:cNvPr id="3" name="Content Placeholder 2">
            <a:extLst>
              <a:ext uri="{FF2B5EF4-FFF2-40B4-BE49-F238E27FC236}">
                <a16:creationId xmlns:a16="http://schemas.microsoft.com/office/drawing/2014/main" id="{281C8D89-627C-16A7-3753-951FB0B05225}"/>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lstStyle/>
          <a:p>
            <a:r>
              <a:rPr lang="en-US"/>
              <a:t>Rich History</a:t>
            </a:r>
          </a:p>
          <a:p>
            <a:pPr lvl="1"/>
            <a:r>
              <a:rPr lang="en-US"/>
              <a:t>The US Postal Service has a long and storied history that highlights its evolution over the years, responding to the needs of society.</a:t>
            </a:r>
          </a:p>
          <a:p>
            <a:r>
              <a:rPr lang="en-US"/>
              <a:t>Impact on Society</a:t>
            </a:r>
          </a:p>
          <a:p>
            <a:pPr lvl="1"/>
            <a:r>
              <a:rPr lang="en-US"/>
              <a:t>The Postal Service plays a crucial role in connecting people, facilitating communication, and supporting the economy through reliable mail delivery.</a:t>
            </a:r>
          </a:p>
          <a:p>
            <a:r>
              <a:rPr lang="en-US"/>
              <a:t>Future Challenges</a:t>
            </a:r>
          </a:p>
          <a:p>
            <a:pPr lvl="1"/>
            <a:r>
              <a:rPr lang="en-US"/>
              <a:t>Addressing future challenges such as digital communication and funding will be vital for the continued success of the Postal Service.</a:t>
            </a:r>
          </a:p>
        </p:txBody>
      </p:sp>
    </p:spTree>
    <p:extLst>
      <p:ext uri="{BB962C8B-B14F-4D97-AF65-F5344CB8AC3E}">
        <p14:creationId xmlns:p14="http://schemas.microsoft.com/office/powerpoint/2010/main" val="39485323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495825-BBC0-6C9C-A72B-7B974055DEAC}"/>
              </a:ext>
            </a:extLst>
          </p:cNvPr>
          <p:cNvSpPr>
            <a:spLocks noGrp="1"/>
          </p:cNvSpPr>
          <p:nvPr>
            <p:ph idx="1"/>
          </p:nvPr>
        </p:nvSpPr>
        <p:spPr>
          <a:xfrm>
            <a:off x="838200" y="655782"/>
            <a:ext cx="10515600" cy="5521181"/>
          </a:xfrm>
        </p:spPr>
        <p:txBody>
          <a:bodyPr/>
          <a:lstStyle/>
          <a:p>
            <a:r>
              <a:rPr lang="en-US" dirty="0"/>
              <a:t>First class mail is down 25%</a:t>
            </a:r>
          </a:p>
          <a:p>
            <a:r>
              <a:rPr lang="en-US" dirty="0"/>
              <a:t>Everyone agrees something must be done </a:t>
            </a:r>
          </a:p>
          <a:p>
            <a:pPr lvl="1"/>
            <a:r>
              <a:rPr lang="en-US" dirty="0"/>
              <a:t>Legislature is in no hurry to fix it</a:t>
            </a:r>
          </a:p>
          <a:p>
            <a:r>
              <a:rPr lang="en-US" dirty="0"/>
              <a:t>Today there’s approximately 36,000 post offices</a:t>
            </a:r>
          </a:p>
          <a:p>
            <a:pPr lvl="1"/>
            <a:r>
              <a:rPr lang="en-US" dirty="0"/>
              <a:t>3,000 make up 46% of the revenue</a:t>
            </a:r>
          </a:p>
          <a:p>
            <a:pPr lvl="1"/>
            <a:r>
              <a:rPr lang="en-US" dirty="0"/>
              <a:t>USPS shut down half of its major distribution centers</a:t>
            </a:r>
          </a:p>
          <a:p>
            <a:pPr lvl="1"/>
            <a:r>
              <a:rPr lang="en-US" dirty="0"/>
              <a:t>Jobs being reduced by attrition</a:t>
            </a:r>
          </a:p>
          <a:p>
            <a:pPr lvl="1"/>
            <a:r>
              <a:rPr lang="en-US" dirty="0"/>
              <a:t>Reducing hours at smaller postal locations</a:t>
            </a:r>
          </a:p>
          <a:p>
            <a:pPr lvl="1"/>
            <a:r>
              <a:rPr lang="en-US" dirty="0"/>
              <a:t>Proposals to slow down 1</a:t>
            </a:r>
            <a:r>
              <a:rPr lang="en-US" baseline="30000" dirty="0"/>
              <a:t>st</a:t>
            </a:r>
            <a:r>
              <a:rPr lang="en-US" dirty="0"/>
              <a:t> class mail and eliminate Saturday delivery</a:t>
            </a:r>
          </a:p>
          <a:p>
            <a:r>
              <a:rPr lang="en-US" dirty="0"/>
              <a:t>Potential impact of Project 2025 proposals</a:t>
            </a:r>
          </a:p>
        </p:txBody>
      </p:sp>
    </p:spTree>
    <p:extLst>
      <p:ext uri="{BB962C8B-B14F-4D97-AF65-F5344CB8AC3E}">
        <p14:creationId xmlns:p14="http://schemas.microsoft.com/office/powerpoint/2010/main" val="1185731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93C51-ED25-D4BF-A5A4-414C6DF22F73}"/>
              </a:ext>
            </a:extLst>
          </p:cNvPr>
          <p:cNvSpPr>
            <a:spLocks noGrp="1"/>
          </p:cNvSpPr>
          <p:nvPr>
            <p:ph type="title"/>
          </p:nvPr>
        </p:nvSpPr>
        <p:spPr/>
        <p:txBody>
          <a:bodyPr/>
          <a:lstStyle/>
          <a:p>
            <a:r>
              <a:rPr lang="en-US"/>
              <a:t>Formation of the US Post Office Department</a:t>
            </a:r>
          </a:p>
        </p:txBody>
      </p:sp>
      <p:pic>
        <p:nvPicPr>
          <p:cNvPr id="5" name="Content Placeholder 4" descr="Vintage metal rural mailbox on field edge in black and white">
            <a:extLst>
              <a:ext uri="{FF2B5EF4-FFF2-40B4-BE49-F238E27FC236}">
                <a16:creationId xmlns:a16="http://schemas.microsoft.com/office/drawing/2014/main" id="{C3C08AFA-866A-47EB-AB34-4840BB9D9C6E}"/>
              </a:ext>
            </a:extLst>
          </p:cNvPr>
          <p:cNvPicPr>
            <a:picLocks noGrp="1" noChangeAspect="1"/>
          </p:cNvPicPr>
          <p:nvPr>
            <p:ph sz="half" idx="1"/>
          </p:nvPr>
        </p:nvPicPr>
        <p:blipFill>
          <a:blip r:embed="rId3"/>
          <a:stretch>
            <a:fillRect/>
          </a:stretch>
        </p:blipFill>
        <p:spPr>
          <a:xfrm>
            <a:off x="838200" y="2280841"/>
            <a:ext cx="5181600" cy="3440906"/>
          </a:xfrm>
        </p:spPr>
      </p:pic>
      <p:sp>
        <p:nvSpPr>
          <p:cNvPr id="4" name="Content Placeholder 3">
            <a:extLst>
              <a:ext uri="{FF2B5EF4-FFF2-40B4-BE49-F238E27FC236}">
                <a16:creationId xmlns:a16="http://schemas.microsoft.com/office/drawing/2014/main" id="{2CDC232C-BC91-4F10-D941-97B7806424E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fontScale="85000" lnSpcReduction="10000"/>
          </a:bodyPr>
          <a:lstStyle/>
          <a:p>
            <a:r>
              <a:rPr lang="en-US" dirty="0"/>
              <a:t>Established in 1792</a:t>
            </a:r>
          </a:p>
          <a:p>
            <a:pPr lvl="1"/>
            <a:r>
              <a:rPr lang="en-US" dirty="0"/>
              <a:t>The US Congress officially established the Post Office Department in 1792, marking a pivotal moment in American communication.</a:t>
            </a:r>
          </a:p>
          <a:p>
            <a:r>
              <a:rPr lang="en-US" dirty="0"/>
              <a:t>National Mail Service Framework</a:t>
            </a:r>
          </a:p>
          <a:p>
            <a:pPr lvl="1"/>
            <a:r>
              <a:rPr lang="en-US" dirty="0"/>
              <a:t>The creation of the Post Office Department established a framework for a national mail service, improving connectivity.</a:t>
            </a:r>
          </a:p>
          <a:p>
            <a:r>
              <a:rPr lang="en-US" dirty="0"/>
              <a:t>Enhanced Communication</a:t>
            </a:r>
          </a:p>
          <a:p>
            <a:pPr lvl="1"/>
            <a:r>
              <a:rPr lang="en-US" dirty="0"/>
              <a:t>This formalization of postal service enhanced communication across the expanding nation, connecting people more effectively.</a:t>
            </a:r>
          </a:p>
        </p:txBody>
      </p:sp>
    </p:spTree>
    <p:extLst>
      <p:ext uri="{BB962C8B-B14F-4D97-AF65-F5344CB8AC3E}">
        <p14:creationId xmlns:p14="http://schemas.microsoft.com/office/powerpoint/2010/main" val="3220776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85034-00B6-66E2-531F-C8A253E2B44C}"/>
              </a:ext>
            </a:extLst>
          </p:cNvPr>
          <p:cNvSpPr>
            <a:spLocks noGrp="1"/>
          </p:cNvSpPr>
          <p:nvPr>
            <p:ph type="ctrTitle"/>
          </p:nvPr>
        </p:nvSpPr>
        <p:spPr/>
        <p:txBody>
          <a:bodyPr/>
          <a:lstStyle/>
          <a:p>
            <a:r>
              <a:rPr lang="en-US"/>
              <a:t>Major Milestones in US Postal History</a:t>
            </a:r>
          </a:p>
        </p:txBody>
      </p:sp>
    </p:spTree>
    <p:extLst>
      <p:ext uri="{BB962C8B-B14F-4D97-AF65-F5344CB8AC3E}">
        <p14:creationId xmlns:p14="http://schemas.microsoft.com/office/powerpoint/2010/main" val="1001986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E8015-133F-4EB7-BA50-871B5362047D}"/>
              </a:ext>
            </a:extLst>
          </p:cNvPr>
          <p:cNvSpPr>
            <a:spLocks noGrp="1"/>
          </p:cNvSpPr>
          <p:nvPr>
            <p:ph type="title"/>
          </p:nvPr>
        </p:nvSpPr>
        <p:spPr/>
        <p:txBody>
          <a:bodyPr/>
          <a:lstStyle/>
          <a:p>
            <a:pPr algn="ctr"/>
            <a:r>
              <a:rPr lang="en-US" dirty="0"/>
              <a:t>Much of the story of America revolves around the history of the Post Office</a:t>
            </a:r>
          </a:p>
        </p:txBody>
      </p:sp>
      <p:sp>
        <p:nvSpPr>
          <p:cNvPr id="3" name="Content Placeholder 2">
            <a:extLst>
              <a:ext uri="{FF2B5EF4-FFF2-40B4-BE49-F238E27FC236}">
                <a16:creationId xmlns:a16="http://schemas.microsoft.com/office/drawing/2014/main" id="{B5AEE658-50FF-3D12-8C22-F8F5D5036CD4}"/>
              </a:ext>
            </a:extLst>
          </p:cNvPr>
          <p:cNvSpPr>
            <a:spLocks noGrp="1"/>
          </p:cNvSpPr>
          <p:nvPr>
            <p:ph idx="1"/>
          </p:nvPr>
        </p:nvSpPr>
        <p:spPr/>
        <p:txBody>
          <a:bodyPr/>
          <a:lstStyle/>
          <a:p>
            <a:r>
              <a:rPr lang="en-US" dirty="0"/>
              <a:t>As the Colonies formed the Crown instituted its own Postal service</a:t>
            </a:r>
          </a:p>
          <a:p>
            <a:pPr lvl="1"/>
            <a:r>
              <a:rPr lang="en-US" dirty="0"/>
              <a:t>Mostly a source of revenue for the King</a:t>
            </a:r>
          </a:p>
          <a:p>
            <a:pPr lvl="1"/>
            <a:r>
              <a:rPr lang="en-US" dirty="0"/>
              <a:t>Used mainly by the rich, royalty and British Gov </a:t>
            </a:r>
          </a:p>
          <a:p>
            <a:r>
              <a:rPr lang="en-US" dirty="0"/>
              <a:t>Ben Franklin appointed one of the first Post Masters by the Crown</a:t>
            </a:r>
          </a:p>
          <a:p>
            <a:r>
              <a:rPr lang="en-US" dirty="0"/>
              <a:t>The founders quickly understood the importance of communications throughout the Colonies</a:t>
            </a:r>
          </a:p>
          <a:p>
            <a:pPr lvl="1"/>
            <a:r>
              <a:rPr lang="en-US" dirty="0"/>
              <a:t>By the 1760’s Colonial news eclipsed </a:t>
            </a:r>
            <a:r>
              <a:rPr lang="en-US" dirty="0" err="1"/>
              <a:t>Europeon</a:t>
            </a:r>
            <a:r>
              <a:rPr lang="en-US" dirty="0"/>
              <a:t> news in Importance</a:t>
            </a:r>
          </a:p>
          <a:p>
            <a:pPr lvl="1"/>
            <a:r>
              <a:rPr lang="en-US" dirty="0"/>
              <a:t>Newspapers began to flourish</a:t>
            </a:r>
          </a:p>
          <a:p>
            <a:pPr lvl="1"/>
            <a:r>
              <a:rPr lang="en-US" dirty="0"/>
              <a:t>British Stamp Act of 1765  &lt;&lt;&lt;&lt;</a:t>
            </a:r>
            <a:r>
              <a:rPr lang="en-US" dirty="0">
                <a:solidFill>
                  <a:srgbClr val="FF0000"/>
                </a:solidFill>
              </a:rPr>
              <a:t>BIG DEAL</a:t>
            </a:r>
            <a:r>
              <a:rPr lang="en-US" dirty="0"/>
              <a:t>&gt;&gt;&gt;&gt;</a:t>
            </a:r>
          </a:p>
        </p:txBody>
      </p:sp>
    </p:spTree>
    <p:extLst>
      <p:ext uri="{BB962C8B-B14F-4D97-AF65-F5344CB8AC3E}">
        <p14:creationId xmlns:p14="http://schemas.microsoft.com/office/powerpoint/2010/main" val="1342866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D408C-85B6-C349-E670-80B077F4F813}"/>
              </a:ext>
            </a:extLst>
          </p:cNvPr>
          <p:cNvSpPr>
            <a:spLocks noGrp="1"/>
          </p:cNvSpPr>
          <p:nvPr>
            <p:ph idx="1"/>
          </p:nvPr>
        </p:nvSpPr>
        <p:spPr>
          <a:xfrm>
            <a:off x="838200" y="617537"/>
            <a:ext cx="10515600" cy="5364163"/>
          </a:xfrm>
        </p:spPr>
        <p:txBody>
          <a:bodyPr/>
          <a:lstStyle/>
          <a:p>
            <a:r>
              <a:rPr lang="en-US" dirty="0"/>
              <a:t>By 1775 an </a:t>
            </a:r>
            <a:r>
              <a:rPr lang="en-US" dirty="0" err="1"/>
              <a:t>undergound</a:t>
            </a:r>
            <a:r>
              <a:rPr lang="en-US" dirty="0"/>
              <a:t> Post Office had evolved into the backbone of a new government</a:t>
            </a:r>
          </a:p>
          <a:p>
            <a:r>
              <a:rPr lang="en-US" dirty="0"/>
              <a:t>Officially called the “Post Office of the United States”</a:t>
            </a:r>
          </a:p>
          <a:p>
            <a:pPr lvl="1"/>
            <a:r>
              <a:rPr lang="en-US" dirty="0"/>
              <a:t>Vital to the success our success</a:t>
            </a:r>
          </a:p>
          <a:p>
            <a:pPr lvl="2"/>
            <a:r>
              <a:rPr lang="en-US" dirty="0"/>
              <a:t>Reliable and secure</a:t>
            </a:r>
          </a:p>
          <a:p>
            <a:pPr lvl="2"/>
            <a:r>
              <a:rPr lang="en-US" dirty="0"/>
              <a:t>The Crowns mail was shut down</a:t>
            </a:r>
          </a:p>
          <a:p>
            <a:r>
              <a:rPr lang="en-US" dirty="0"/>
              <a:t>Our founders realized that if the new Peoples Republic was going  to succeed the people needed to know what is going on</a:t>
            </a:r>
          </a:p>
          <a:p>
            <a:r>
              <a:rPr lang="en-US" dirty="0"/>
              <a:t>By 1790 there were 75 Post Office linked by 1,875 miles of postal roads through forest paths</a:t>
            </a:r>
          </a:p>
          <a:p>
            <a:pPr lvl="1"/>
            <a:r>
              <a:rPr lang="en-US" dirty="0"/>
              <a:t>Catering to business, merchants and government communications</a:t>
            </a:r>
          </a:p>
          <a:p>
            <a:pPr lvl="1"/>
            <a:r>
              <a:rPr lang="en-US" dirty="0"/>
              <a:t>Getting from Maine to Georgia took one month</a:t>
            </a:r>
          </a:p>
          <a:p>
            <a:endParaRPr lang="en-US" dirty="0"/>
          </a:p>
          <a:p>
            <a:endParaRPr lang="en-US" dirty="0"/>
          </a:p>
          <a:p>
            <a:endParaRPr lang="en-US" dirty="0"/>
          </a:p>
        </p:txBody>
      </p:sp>
    </p:spTree>
    <p:extLst>
      <p:ext uri="{BB962C8B-B14F-4D97-AF65-F5344CB8AC3E}">
        <p14:creationId xmlns:p14="http://schemas.microsoft.com/office/powerpoint/2010/main" val="40526914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1248</TotalTime>
  <Words>4049</Words>
  <Application>Microsoft Office PowerPoint</Application>
  <PresentationFormat>Widescreen</PresentationFormat>
  <Paragraphs>412</Paragraphs>
  <Slides>53</Slides>
  <Notes>22</Notes>
  <HiddenSlides>7</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Aptos</vt:lpstr>
      <vt:lpstr>Aptos Display</vt:lpstr>
      <vt:lpstr>Arial</vt:lpstr>
      <vt:lpstr>Calibri</vt:lpstr>
      <vt:lpstr>office theme</vt:lpstr>
      <vt:lpstr>The History of the US Postal Service: Evolution and Impact</vt:lpstr>
      <vt:lpstr>Agenda for Discussion</vt:lpstr>
      <vt:lpstr>Origins of Postal Services in America</vt:lpstr>
      <vt:lpstr>Colonial-Era Mail Systems</vt:lpstr>
      <vt:lpstr>Role of Benjamin Franklin</vt:lpstr>
      <vt:lpstr>Formation of the US Post Office Department</vt:lpstr>
      <vt:lpstr>Major Milestones in US Postal History</vt:lpstr>
      <vt:lpstr>Much of the story of America revolves around the history of the Post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1847 Introduction of Postage Stamps</vt:lpstr>
      <vt:lpstr>PowerPoint Presentation</vt:lpstr>
      <vt:lpstr>Railroad Station in the 1860’s</vt:lpstr>
      <vt:lpstr>Sorting Mail in a Railway Post office Car</vt:lpstr>
      <vt:lpstr>PowerPoint Presentation</vt:lpstr>
      <vt:lpstr>1896 Establishment of Rural Free Delivery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Inovations</vt:lpstr>
      <vt:lpstr>PowerPoint Presentation</vt:lpstr>
      <vt:lpstr>PowerPoint Presentation</vt:lpstr>
      <vt:lpstr>PowerPoint Presentation</vt:lpstr>
      <vt:lpstr>Challenges and Reforms</vt:lpstr>
      <vt:lpstr>Financial Challenges and Funding</vt:lpstr>
      <vt:lpstr>Technological Advancements</vt:lpstr>
      <vt:lpstr>Modernization and Automation</vt:lpstr>
      <vt:lpstr>Impact on Society and Economy</vt:lpstr>
      <vt:lpstr>Connecting Communities</vt:lpstr>
      <vt:lpstr>Facilitating Commerce</vt:lpstr>
      <vt:lpstr>Supporting Government and Military Operations</vt:lpstr>
      <vt:lpstr>The Future of the US Postal Service</vt:lpstr>
      <vt:lpstr>Adapting to Digital Communication</vt:lpstr>
      <vt:lpstr>Addressing Sustainability Concerns</vt:lpstr>
      <vt:lpstr>Potential Reforms and Innovations</vt:lpstr>
      <vt:lpstr>Conclusion and Thoughts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Bert Wiegand</cp:lastModifiedBy>
  <cp:revision>3</cp:revision>
  <dcterms:created xsi:type="dcterms:W3CDTF">2025-04-17T00:43:33Z</dcterms:created>
  <dcterms:modified xsi:type="dcterms:W3CDTF">2025-05-15T02:58:45Z</dcterms:modified>
</cp:coreProperties>
</file>